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Raleway SemiBold"/>
      <p:regular r:id="rId29"/>
      <p:bold r:id="rId30"/>
      <p:italic r:id="rId31"/>
      <p:boldItalic r:id="rId32"/>
    </p:embeddedFont>
    <p:embeddedFont>
      <p:font typeface="Lato"/>
      <p:regular r:id="rId33"/>
      <p:bold r:id="rId34"/>
      <p:italic r:id="rId35"/>
      <p:boldItalic r:id="rId36"/>
    </p:embeddedFont>
    <p:embeddedFont>
      <p:font typeface="Raleway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1" roundtripDataSignature="AMtx7mizro+URCUWtuT5A1hkwCan+V8D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24F69A-6CC6-42D0-BED9-649CFF8FF536}">
  <a:tblStyle styleId="{FF24F69A-6CC6-42D0-BED9-649CFF8FF53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Medium-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SemiBold-italic.fntdata"/><Relationship Id="rId30" Type="http://schemas.openxmlformats.org/officeDocument/2006/relationships/font" Target="fonts/RalewaySemiBold-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RalewaySemiBold-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RalewayMedium-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39" Type="http://schemas.openxmlformats.org/officeDocument/2006/relationships/font" Target="fonts/RalewayMedium-italic.fntdata"/><Relationship Id="rId16" Type="http://schemas.openxmlformats.org/officeDocument/2006/relationships/slide" Target="slides/slide10.xml"/><Relationship Id="rId38" Type="http://schemas.openxmlformats.org/officeDocument/2006/relationships/font" Target="fonts/RalewayMedium-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8ea9c5943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8ea9c5943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0"/>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0"/>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0"/>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 name="Google Shape;14;p20"/>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cxnSp>
        <p:nvCxnSpPr>
          <p:cNvPr id="58" name="Google Shape;58;p29"/>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9" name="Google Shape;59;p2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0" name="Google Shape;60;p29"/>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1" name="Google Shape;61;p2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cxnSp>
        <p:nvCxnSpPr>
          <p:cNvPr id="63" name="Google Shape;63;p3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4" name="Google Shape;64;p30"/>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5" name="Google Shape;65;p30"/>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6" name="Google Shape;66;p30"/>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7" name="Google Shape;67;p3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 name="Shape 16"/>
        <p:cNvGrpSpPr/>
        <p:nvPr/>
      </p:nvGrpSpPr>
      <p:grpSpPr>
        <a:xfrm>
          <a:off x="0" y="0"/>
          <a:ext cx="0" cy="0"/>
          <a:chOff x="0" y="0"/>
          <a:chExt cx="0" cy="0"/>
        </a:xfrm>
      </p:grpSpPr>
      <p:sp>
        <p:nvSpPr>
          <p:cNvPr id="17" name="Google Shape;17;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 name="Google Shape;18;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21"/>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20" name="Google Shape;20;p21"/>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 name="Google Shape;21;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2" name="Google Shape;22;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cxnSp>
        <p:nvCxnSpPr>
          <p:cNvPr id="24" name="Google Shape;24;p22"/>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5" name="Google Shape;25;p22"/>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6" name="Google Shape;26;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7" name="Google Shape;27;p22"/>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22"/>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22"/>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3" name="Shape 33"/>
        <p:cNvGrpSpPr/>
        <p:nvPr/>
      </p:nvGrpSpPr>
      <p:grpSpPr>
        <a:xfrm>
          <a:off x="0" y="0"/>
          <a:ext cx="0" cy="0"/>
          <a:chOff x="0" y="0"/>
          <a:chExt cx="0" cy="0"/>
        </a:xfrm>
      </p:grpSpPr>
      <p:cxnSp>
        <p:nvCxnSpPr>
          <p:cNvPr id="34" name="Google Shape;34;p24"/>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35" name="Google Shape;35;p24"/>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36" name="Google Shape;36;p24"/>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37" name="Google Shape;37;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cxnSp>
        <p:nvCxnSpPr>
          <p:cNvPr id="39" name="Google Shape;39;p2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40" name="Google Shape;40;p2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41" name="Google Shape;41;p2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2" name="Google Shape;42;p25"/>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 name="Google Shape;43;p25"/>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4" name="Google Shape;44;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6"/>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7" name="Google Shape;47;p2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cxnSp>
        <p:nvCxnSpPr>
          <p:cNvPr id="49" name="Google Shape;49;p2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0" name="Google Shape;50;p27"/>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1" name="Google Shape;51;p27"/>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2" name="Google Shape;52;p2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53" name="Shape 53"/>
        <p:cNvGrpSpPr/>
        <p:nvPr/>
      </p:nvGrpSpPr>
      <p:grpSpPr>
        <a:xfrm>
          <a:off x="0" y="0"/>
          <a:ext cx="0" cy="0"/>
          <a:chOff x="0" y="0"/>
          <a:chExt cx="0" cy="0"/>
        </a:xfrm>
      </p:grpSpPr>
      <p:cxnSp>
        <p:nvCxnSpPr>
          <p:cNvPr id="54" name="Google Shape;54;p2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5" name="Google Shape;55;p28"/>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6" name="Google Shape;56;p2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19"/>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builtin.com/data-science/dimensionality-reduction-python"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youtube.com/watch?v=89N4rRBxa88" TargetMode="External"/><Relationship Id="rId4" Type="http://schemas.openxmlformats.org/officeDocument/2006/relationships/image" Target="../media/image6.jpg"/><Relationship Id="rId5" Type="http://schemas.openxmlformats.org/officeDocument/2006/relationships/hyperlink" Target="http://www.youtube.com/watch?v=89N4rRBxa8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ph idx="1" type="subTitle"/>
          </p:nvPr>
        </p:nvSpPr>
        <p:spPr>
          <a:xfrm>
            <a:off x="336325" y="3962225"/>
            <a:ext cx="3496200" cy="708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a:p>
            <a:pPr indent="0" lvl="0" marL="457200" rtl="0" algn="l">
              <a:lnSpc>
                <a:spcPct val="100000"/>
              </a:lnSpc>
              <a:spcBef>
                <a:spcPts val="0"/>
              </a:spcBef>
              <a:spcAft>
                <a:spcPts val="0"/>
              </a:spcAft>
              <a:buNone/>
            </a:pPr>
            <a:r>
              <a:rPr lang="en"/>
              <a:t>Data Analytics Project</a:t>
            </a:r>
            <a:endParaRPr/>
          </a:p>
          <a:p>
            <a:pPr indent="0" lvl="0" marL="457200" rtl="0" algn="l">
              <a:lnSpc>
                <a:spcPct val="100000"/>
              </a:lnSpc>
              <a:spcBef>
                <a:spcPts val="0"/>
              </a:spcBef>
              <a:spcAft>
                <a:spcPts val="0"/>
              </a:spcAft>
              <a:buNone/>
            </a:pPr>
            <a:r>
              <a:rPr lang="en"/>
              <a:t>10.11.2022</a:t>
            </a:r>
            <a:endParaRPr/>
          </a:p>
        </p:txBody>
      </p:sp>
      <p:sp>
        <p:nvSpPr>
          <p:cNvPr id="73" name="Google Shape;73;p1"/>
          <p:cNvSpPr txBox="1"/>
          <p:nvPr/>
        </p:nvSpPr>
        <p:spPr>
          <a:xfrm>
            <a:off x="2608675" y="3962225"/>
            <a:ext cx="6557700" cy="7080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Lato"/>
                <a:ea typeface="Lato"/>
                <a:cs typeface="Lato"/>
                <a:sym typeface="Lato"/>
              </a:rPr>
              <a:t>     								   </a:t>
            </a:r>
            <a:r>
              <a:rPr b="1" i="0" lang="en" sz="1600" u="none" cap="none" strike="noStrike">
                <a:solidFill>
                  <a:schemeClr val="lt1"/>
                </a:solidFill>
                <a:latin typeface="Lato"/>
                <a:ea typeface="Lato"/>
                <a:cs typeface="Lato"/>
                <a:sym typeface="Lato"/>
              </a:rPr>
              <a:t>        Team Leo! </a:t>
            </a:r>
            <a:endParaRPr b="1" i="0" sz="1600" u="none" cap="none" strike="noStrike">
              <a:solidFill>
                <a:schemeClr val="lt1"/>
              </a:solidFill>
              <a:latin typeface="Lato"/>
              <a:ea typeface="Lato"/>
              <a:cs typeface="Lato"/>
              <a:sym typeface="Lato"/>
            </a:endParaRPr>
          </a:p>
          <a:p>
            <a:pPr indent="0" lvl="0" marL="914400" marR="0" rtl="0" algn="l">
              <a:lnSpc>
                <a:spcPct val="100000"/>
              </a:lnSpc>
              <a:spcBef>
                <a:spcPts val="0"/>
              </a:spcBef>
              <a:spcAft>
                <a:spcPts val="0"/>
              </a:spcAft>
              <a:buClr>
                <a:schemeClr val="dk2"/>
              </a:buClr>
              <a:buSzPts val="1100"/>
              <a:buFont typeface="Arial"/>
              <a:buNone/>
            </a:pPr>
            <a:r>
              <a:rPr b="1" i="0" lang="en" sz="1600" u="none" cap="none" strike="noStrike">
                <a:solidFill>
                  <a:schemeClr val="lt1"/>
                </a:solidFill>
                <a:latin typeface="Lato"/>
                <a:ea typeface="Lato"/>
                <a:cs typeface="Lato"/>
                <a:sym typeface="Lato"/>
              </a:rPr>
              <a:t>                     Ishita PES1UG20CS648, Hita PES1UG20CS645</a:t>
            </a:r>
            <a:endParaRPr b="1" i="0" sz="1200" u="none" cap="none" strike="noStrike">
              <a:solidFill>
                <a:srgbClr val="000000"/>
              </a:solidFill>
              <a:latin typeface="Lato"/>
              <a:ea typeface="Lato"/>
              <a:cs typeface="Lato"/>
              <a:sym typeface="Lato"/>
            </a:endParaRPr>
          </a:p>
        </p:txBody>
      </p:sp>
      <p:pic>
        <p:nvPicPr>
          <p:cNvPr id="74" name="Google Shape;74;p1"/>
          <p:cNvPicPr preferRelativeResize="0"/>
          <p:nvPr/>
        </p:nvPicPr>
        <p:blipFill rotWithShape="1">
          <a:blip r:embed="rId3">
            <a:alphaModFix/>
          </a:blip>
          <a:srcRect b="0" l="0" r="0" t="0"/>
          <a:stretch/>
        </p:blipFill>
        <p:spPr>
          <a:xfrm>
            <a:off x="3850600" y="622025"/>
            <a:ext cx="4852025" cy="3232576"/>
          </a:xfrm>
          <a:prstGeom prst="rect">
            <a:avLst/>
          </a:prstGeom>
          <a:noFill/>
          <a:ln>
            <a:noFill/>
          </a:ln>
        </p:spPr>
      </p:pic>
      <p:sp>
        <p:nvSpPr>
          <p:cNvPr id="75" name="Google Shape;75;p1"/>
          <p:cNvSpPr txBox="1"/>
          <p:nvPr/>
        </p:nvSpPr>
        <p:spPr>
          <a:xfrm>
            <a:off x="336325" y="560563"/>
            <a:ext cx="2895900" cy="335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2"/>
              </a:buClr>
              <a:buSzPts val="1100"/>
              <a:buFont typeface="Arial"/>
              <a:buNone/>
            </a:pPr>
            <a:r>
              <a:rPr b="1" i="0" lang="en" sz="4800" u="none" cap="none" strike="noStrike">
                <a:solidFill>
                  <a:schemeClr val="lt1"/>
                </a:solidFill>
                <a:latin typeface="Raleway"/>
                <a:ea typeface="Raleway"/>
                <a:cs typeface="Raleway"/>
                <a:sym typeface="Raleway"/>
              </a:rPr>
              <a:t> Horse Racing Data Analysis</a:t>
            </a:r>
            <a:endParaRPr b="1" i="0" sz="4800" u="none" cap="none" strike="noStrike">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0"/>
          <p:cNvPicPr preferRelativeResize="0"/>
          <p:nvPr/>
        </p:nvPicPr>
        <p:blipFill rotWithShape="1">
          <a:blip r:embed="rId3">
            <a:alphaModFix/>
          </a:blip>
          <a:srcRect b="-3008" l="-2612" r="15542" t="3010"/>
          <a:stretch/>
        </p:blipFill>
        <p:spPr>
          <a:xfrm>
            <a:off x="-68725" y="517700"/>
            <a:ext cx="5116099" cy="2553225"/>
          </a:xfrm>
          <a:prstGeom prst="rect">
            <a:avLst/>
          </a:prstGeom>
          <a:noFill/>
          <a:ln>
            <a:noFill/>
          </a:ln>
        </p:spPr>
      </p:pic>
      <p:sp>
        <p:nvSpPr>
          <p:cNvPr id="141" name="Google Shape;141;p10"/>
          <p:cNvSpPr txBox="1"/>
          <p:nvPr/>
        </p:nvSpPr>
        <p:spPr>
          <a:xfrm>
            <a:off x="5441525" y="634525"/>
            <a:ext cx="3480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Lato"/>
                <a:ea typeface="Lato"/>
                <a:cs typeface="Lato"/>
                <a:sym typeface="Lato"/>
              </a:rPr>
              <a:t>Elbow plot for Agglomerative Clustering.</a:t>
            </a:r>
            <a:endParaRPr b="0" i="0" sz="14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Lato"/>
                <a:ea typeface="Lato"/>
                <a:cs typeface="Lato"/>
                <a:sym typeface="Lato"/>
              </a:rPr>
              <a:t>Optimum value, K=6.</a:t>
            </a:r>
            <a:endParaRPr b="0" i="0" sz="14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Lato"/>
                <a:ea typeface="Lato"/>
                <a:cs typeface="Lato"/>
                <a:sym typeface="Lato"/>
              </a:rPr>
              <a:t>We proceed with this as it has an appropriate knee shape.</a:t>
            </a:r>
            <a:endParaRPr b="0" i="0" sz="14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Raleway Medium"/>
              <a:ea typeface="Raleway Medium"/>
              <a:cs typeface="Raleway Medium"/>
              <a:sym typeface="Raleway Medium"/>
            </a:endParaRPr>
          </a:p>
        </p:txBody>
      </p:sp>
      <p:pic>
        <p:nvPicPr>
          <p:cNvPr id="142" name="Google Shape;142;p10"/>
          <p:cNvPicPr preferRelativeResize="0"/>
          <p:nvPr/>
        </p:nvPicPr>
        <p:blipFill rotWithShape="1">
          <a:blip r:embed="rId4">
            <a:alphaModFix/>
          </a:blip>
          <a:srcRect b="0" l="0" r="0" t="0"/>
          <a:stretch/>
        </p:blipFill>
        <p:spPr>
          <a:xfrm>
            <a:off x="5441524" y="1753050"/>
            <a:ext cx="3493803" cy="2887394"/>
          </a:xfrm>
          <a:prstGeom prst="rect">
            <a:avLst/>
          </a:prstGeom>
          <a:noFill/>
          <a:ln>
            <a:noFill/>
          </a:ln>
        </p:spPr>
      </p:pic>
      <p:sp>
        <p:nvSpPr>
          <p:cNvPr id="143" name="Google Shape;143;p10"/>
          <p:cNvSpPr/>
          <p:nvPr/>
        </p:nvSpPr>
        <p:spPr>
          <a:xfrm>
            <a:off x="5172425" y="749900"/>
            <a:ext cx="269100" cy="2595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0"/>
          <p:cNvSpPr txBox="1"/>
          <p:nvPr/>
        </p:nvSpPr>
        <p:spPr>
          <a:xfrm>
            <a:off x="201900" y="3018800"/>
            <a:ext cx="5018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Medium"/>
                <a:ea typeface="Raleway Medium"/>
                <a:cs typeface="Raleway Medium"/>
                <a:sym typeface="Raleway Medium"/>
              </a:rPr>
              <a:t>3D Overview of clusters formed </a:t>
            </a:r>
            <a:r>
              <a:rPr b="0" i="0" lang="en" sz="1400" u="none" cap="none" strike="noStrike">
                <a:solidFill>
                  <a:schemeClr val="dk2"/>
                </a:solidFill>
                <a:latin typeface="Raleway Medium"/>
                <a:ea typeface="Raleway Medium"/>
                <a:cs typeface="Raleway Medium"/>
                <a:sym typeface="Raleway Medium"/>
              </a:rPr>
              <a:t>of data points.</a:t>
            </a:r>
            <a:endParaRPr b="0" i="0" sz="1400" u="none" cap="none" strike="noStrike">
              <a:solidFill>
                <a:schemeClr val="dk2"/>
              </a:solidFill>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Medium"/>
                <a:ea typeface="Raleway Medium"/>
                <a:cs typeface="Raleway Medium"/>
                <a:sym typeface="Raleway Medium"/>
              </a:rPr>
              <a:t>(with respect to race_type and program_number(unique identifier of a horse))</a:t>
            </a:r>
            <a:endParaRPr b="0" i="0" sz="1400" u="none" cap="none" strike="noStrike">
              <a:solidFill>
                <a:srgbClr val="000000"/>
              </a:solidFill>
              <a:latin typeface="Raleway Medium"/>
              <a:ea typeface="Raleway Medium"/>
              <a:cs typeface="Raleway Medium"/>
              <a:sym typeface="Raleway Medium"/>
            </a:endParaRPr>
          </a:p>
        </p:txBody>
      </p:sp>
      <p:sp>
        <p:nvSpPr>
          <p:cNvPr id="145" name="Google Shape;145;p10"/>
          <p:cNvSpPr/>
          <p:nvPr/>
        </p:nvSpPr>
        <p:spPr>
          <a:xfrm>
            <a:off x="5172425" y="3143775"/>
            <a:ext cx="269100" cy="259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2419450" y="546375"/>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Preprocessing</a:t>
            </a:r>
            <a:endParaRPr/>
          </a:p>
        </p:txBody>
      </p:sp>
      <p:pic>
        <p:nvPicPr>
          <p:cNvPr id="151" name="Google Shape;151;p11"/>
          <p:cNvPicPr preferRelativeResize="0"/>
          <p:nvPr/>
        </p:nvPicPr>
        <p:blipFill rotWithShape="1">
          <a:blip r:embed="rId3">
            <a:alphaModFix/>
          </a:blip>
          <a:srcRect b="0" l="0" r="0" t="0"/>
          <a:stretch/>
        </p:blipFill>
        <p:spPr>
          <a:xfrm>
            <a:off x="224101" y="1516150"/>
            <a:ext cx="8767499" cy="3121576"/>
          </a:xfrm>
          <a:prstGeom prst="rect">
            <a:avLst/>
          </a:prstGeom>
          <a:noFill/>
          <a:ln>
            <a:noFill/>
          </a:ln>
        </p:spPr>
      </p:pic>
      <p:sp>
        <p:nvSpPr>
          <p:cNvPr id="152" name="Google Shape;152;p11"/>
          <p:cNvSpPr txBox="1"/>
          <p:nvPr/>
        </p:nvSpPr>
        <p:spPr>
          <a:xfrm>
            <a:off x="393225" y="1069600"/>
            <a:ext cx="338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Before Preprocessing</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type="title"/>
          </p:nvPr>
        </p:nvSpPr>
        <p:spPr>
          <a:xfrm>
            <a:off x="2400250" y="499750"/>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Preprocessing</a:t>
            </a:r>
            <a:endParaRPr/>
          </a:p>
        </p:txBody>
      </p:sp>
      <p:pic>
        <p:nvPicPr>
          <p:cNvPr id="158" name="Google Shape;158;p12"/>
          <p:cNvPicPr preferRelativeResize="0"/>
          <p:nvPr/>
        </p:nvPicPr>
        <p:blipFill rotWithShape="1">
          <a:blip r:embed="rId3">
            <a:alphaModFix/>
          </a:blip>
          <a:srcRect b="0" l="0" r="0" t="0"/>
          <a:stretch/>
        </p:blipFill>
        <p:spPr>
          <a:xfrm>
            <a:off x="267400" y="2181675"/>
            <a:ext cx="8839198" cy="2491655"/>
          </a:xfrm>
          <a:prstGeom prst="rect">
            <a:avLst/>
          </a:prstGeom>
          <a:noFill/>
          <a:ln>
            <a:noFill/>
          </a:ln>
        </p:spPr>
      </p:pic>
      <p:sp>
        <p:nvSpPr>
          <p:cNvPr id="159" name="Google Shape;159;p12"/>
          <p:cNvSpPr txBox="1"/>
          <p:nvPr/>
        </p:nvSpPr>
        <p:spPr>
          <a:xfrm>
            <a:off x="267400" y="1163975"/>
            <a:ext cx="84543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Medium"/>
                <a:ea typeface="Raleway Medium"/>
                <a:cs typeface="Raleway Medium"/>
                <a:sym typeface="Raleway Medium"/>
              </a:rPr>
              <a:t>After Preprocessing - </a:t>
            </a:r>
            <a:endParaRPr b="0" i="0" sz="1400" u="none" cap="none" strike="noStrike">
              <a:solidFill>
                <a:srgbClr val="000000"/>
              </a:solidFill>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Medium"/>
                <a:ea typeface="Raleway Medium"/>
                <a:cs typeface="Raleway Medium"/>
                <a:sym typeface="Raleway Medium"/>
              </a:rPr>
              <a:t>Removed unnecessary columns such as race_id, trackus_index, latitude, longitude,  distance_id and duplicate rows.  Performed data scaling and standardisation - </a:t>
            </a:r>
            <a:r>
              <a:rPr b="0" i="0" lang="en" sz="1400" u="none" cap="none" strike="noStrike">
                <a:solidFill>
                  <a:srgbClr val="212121"/>
                </a:solidFill>
                <a:highlight>
                  <a:srgbClr val="FFFFFF"/>
                </a:highlight>
                <a:latin typeface="Raleway Medium"/>
                <a:ea typeface="Raleway Medium"/>
                <a:cs typeface="Raleway Medium"/>
                <a:sym typeface="Raleway Medium"/>
              </a:rPr>
              <a:t>MinMaxScaler for categorical data and StandardScaler for continuous data.</a:t>
            </a:r>
            <a:endParaRPr b="0" i="0" sz="1400" u="none" cap="none" strike="noStrike">
              <a:solidFill>
                <a:srgbClr val="212121"/>
              </a:solidFill>
              <a:highlight>
                <a:srgbClr val="FFFFFF"/>
              </a:highlight>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PCA</a:t>
            </a:r>
            <a:endParaRPr/>
          </a:p>
        </p:txBody>
      </p:sp>
      <p:sp>
        <p:nvSpPr>
          <p:cNvPr id="165" name="Google Shape;165;p13"/>
          <p:cNvSpPr txBox="1"/>
          <p:nvPr/>
        </p:nvSpPr>
        <p:spPr>
          <a:xfrm>
            <a:off x="408975" y="1163975"/>
            <a:ext cx="83130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3A3B41"/>
                </a:solidFill>
                <a:highlight>
                  <a:srgbClr val="FFFFFF"/>
                </a:highlight>
                <a:latin typeface="Raleway Medium"/>
                <a:ea typeface="Raleway Medium"/>
                <a:cs typeface="Raleway Medium"/>
                <a:sym typeface="Raleway Medium"/>
              </a:rPr>
              <a:t>Performed PCA on the modeling_dataset  -</a:t>
            </a:r>
            <a:endParaRPr b="0" i="0" sz="1500" u="none" cap="none" strike="noStrike">
              <a:solidFill>
                <a:srgbClr val="3A3B41"/>
              </a:solidFill>
              <a:highlight>
                <a:srgbClr val="FFFFFF"/>
              </a:highlight>
              <a:latin typeface="Raleway Medium"/>
              <a:ea typeface="Raleway Medium"/>
              <a:cs typeface="Raleway Medium"/>
              <a:sym typeface="Raleway Medium"/>
            </a:endParaRPr>
          </a:p>
          <a:p>
            <a:pPr indent="-323850" lvl="0" marL="457200" marR="0" rtl="0" algn="l">
              <a:lnSpc>
                <a:spcPct val="100000"/>
              </a:lnSpc>
              <a:spcBef>
                <a:spcPts val="0"/>
              </a:spcBef>
              <a:spcAft>
                <a:spcPts val="0"/>
              </a:spcAft>
              <a:buClr>
                <a:srgbClr val="3A3B41"/>
              </a:buClr>
              <a:buSzPts val="1500"/>
              <a:buFont typeface="Raleway Medium"/>
              <a:buChar char="●"/>
            </a:pPr>
            <a:r>
              <a:rPr b="0" i="0" lang="en" sz="1500" u="none" cap="none" strike="noStrike">
                <a:solidFill>
                  <a:srgbClr val="3A3B41"/>
                </a:solidFill>
                <a:highlight>
                  <a:srgbClr val="FFFFFF"/>
                </a:highlight>
                <a:latin typeface="Raleway Medium"/>
                <a:ea typeface="Raleway Medium"/>
                <a:cs typeface="Raleway Medium"/>
                <a:sym typeface="Raleway Medium"/>
              </a:rPr>
              <a:t>Principal component analysis, is a </a:t>
            </a:r>
            <a:r>
              <a:rPr b="0" i="0" lang="en" sz="1500" u="none" cap="none" strike="noStrike">
                <a:solidFill>
                  <a:srgbClr val="3A3B41"/>
                </a:solidFill>
                <a:highlight>
                  <a:srgbClr val="FFFFFF"/>
                </a:highlight>
                <a:uFill>
                  <a:noFill/>
                </a:uFill>
                <a:latin typeface="Raleway Medium"/>
                <a:ea typeface="Raleway Medium"/>
                <a:cs typeface="Raleway Medium"/>
                <a:sym typeface="Raleway Medium"/>
                <a:hlinkClick r:id="rId3">
                  <a:extLst>
                    <a:ext uri="{A12FA001-AC4F-418D-AE19-62706E023703}">
                      <ahyp:hlinkClr val="tx"/>
                    </a:ext>
                  </a:extLst>
                </a:hlinkClick>
              </a:rPr>
              <a:t>dimensionality-reduction</a:t>
            </a:r>
            <a:r>
              <a:rPr b="0" i="0" lang="en" sz="1500" u="none" cap="none" strike="noStrike">
                <a:solidFill>
                  <a:srgbClr val="3A3B41"/>
                </a:solidFill>
                <a:highlight>
                  <a:srgbClr val="FFFFFF"/>
                </a:highlight>
                <a:latin typeface="Raleway Medium"/>
                <a:ea typeface="Raleway Medium"/>
                <a:cs typeface="Raleway Medium"/>
                <a:sym typeface="Raleway Medium"/>
              </a:rPr>
              <a:t> method</a:t>
            </a:r>
            <a:r>
              <a:rPr lang="en" sz="1500">
                <a:solidFill>
                  <a:srgbClr val="3A3B41"/>
                </a:solidFill>
                <a:highlight>
                  <a:srgbClr val="FFFFFF"/>
                </a:highlight>
                <a:latin typeface="Raleway Medium"/>
                <a:ea typeface="Raleway Medium"/>
                <a:cs typeface="Raleway Medium"/>
                <a:sym typeface="Raleway Medium"/>
              </a:rPr>
              <a:t>.</a:t>
            </a:r>
            <a:r>
              <a:rPr b="0" i="0" lang="en" sz="1500" u="none" cap="none" strike="noStrike">
                <a:solidFill>
                  <a:srgbClr val="3A3B41"/>
                </a:solidFill>
                <a:highlight>
                  <a:srgbClr val="FFFFFF"/>
                </a:highlight>
                <a:latin typeface="Raleway Medium"/>
                <a:ea typeface="Raleway Medium"/>
                <a:cs typeface="Raleway Medium"/>
                <a:sym typeface="Raleway Medium"/>
              </a:rPr>
              <a:t> </a:t>
            </a:r>
            <a:r>
              <a:rPr lang="en" sz="1500">
                <a:solidFill>
                  <a:srgbClr val="3A3B41"/>
                </a:solidFill>
                <a:highlight>
                  <a:srgbClr val="FFFFFF"/>
                </a:highlight>
                <a:latin typeface="Raleway Medium"/>
                <a:ea typeface="Raleway Medium"/>
                <a:cs typeface="Raleway Medium"/>
                <a:sym typeface="Raleway Medium"/>
              </a:rPr>
              <a:t>It </a:t>
            </a:r>
            <a:r>
              <a:rPr b="0" i="0" lang="en" sz="1500" u="none" cap="none" strike="noStrike">
                <a:solidFill>
                  <a:srgbClr val="3A3B41"/>
                </a:solidFill>
                <a:highlight>
                  <a:srgbClr val="FFFFFF"/>
                </a:highlight>
                <a:latin typeface="Raleway Medium"/>
                <a:ea typeface="Raleway Medium"/>
                <a:cs typeface="Raleway Medium"/>
                <a:sym typeface="Raleway Medium"/>
              </a:rPr>
              <a:t>transform</a:t>
            </a:r>
            <a:r>
              <a:rPr lang="en" sz="1500">
                <a:solidFill>
                  <a:srgbClr val="3A3B41"/>
                </a:solidFill>
                <a:highlight>
                  <a:srgbClr val="FFFFFF"/>
                </a:highlight>
                <a:latin typeface="Raleway Medium"/>
                <a:ea typeface="Raleway Medium"/>
                <a:cs typeface="Raleway Medium"/>
                <a:sym typeface="Raleway Medium"/>
              </a:rPr>
              <a:t>s</a:t>
            </a:r>
            <a:r>
              <a:rPr b="0" i="0" lang="en" sz="1500" u="none" cap="none" strike="noStrike">
                <a:solidFill>
                  <a:srgbClr val="3A3B41"/>
                </a:solidFill>
                <a:highlight>
                  <a:srgbClr val="FFFFFF"/>
                </a:highlight>
                <a:latin typeface="Raleway Medium"/>
                <a:ea typeface="Raleway Medium"/>
                <a:cs typeface="Raleway Medium"/>
                <a:sym typeface="Raleway Medium"/>
              </a:rPr>
              <a:t> a large set of variables into a smaller one that still contains most of the information in the large set.</a:t>
            </a:r>
            <a:endParaRPr b="0" i="0" sz="1500" u="none" cap="none" strike="noStrike">
              <a:solidFill>
                <a:srgbClr val="3A3B41"/>
              </a:solidFill>
              <a:highlight>
                <a:srgbClr val="FFFFFF"/>
              </a:highlight>
              <a:latin typeface="Raleway Medium"/>
              <a:ea typeface="Raleway Medium"/>
              <a:cs typeface="Raleway Medium"/>
              <a:sym typeface="Raleway Medium"/>
            </a:endParaRPr>
          </a:p>
          <a:p>
            <a:pPr indent="-323850" lvl="0" marL="457200" marR="0" rtl="0" algn="l">
              <a:lnSpc>
                <a:spcPct val="100000"/>
              </a:lnSpc>
              <a:spcBef>
                <a:spcPts val="0"/>
              </a:spcBef>
              <a:spcAft>
                <a:spcPts val="0"/>
              </a:spcAft>
              <a:buClr>
                <a:srgbClr val="3A3B41"/>
              </a:buClr>
              <a:buSzPts val="1500"/>
              <a:buFont typeface="Raleway Medium"/>
              <a:buChar char="●"/>
            </a:pPr>
            <a:r>
              <a:rPr lang="en" sz="1500">
                <a:solidFill>
                  <a:srgbClr val="3A3B41"/>
                </a:solidFill>
                <a:highlight>
                  <a:srgbClr val="FFFFFF"/>
                </a:highlight>
                <a:latin typeface="Raleway Medium"/>
                <a:ea typeface="Raleway Medium"/>
                <a:cs typeface="Raleway Medium"/>
                <a:sym typeface="Raleway Medium"/>
              </a:rPr>
              <a:t>E</a:t>
            </a:r>
            <a:r>
              <a:rPr b="0" i="0" lang="en" sz="1500" u="none" cap="none" strike="noStrike">
                <a:solidFill>
                  <a:srgbClr val="3A3B41"/>
                </a:solidFill>
                <a:highlight>
                  <a:srgbClr val="FFFFFF"/>
                </a:highlight>
                <a:latin typeface="Raleway Medium"/>
                <a:ea typeface="Raleway Medium"/>
                <a:cs typeface="Raleway Medium"/>
                <a:sym typeface="Raleway Medium"/>
              </a:rPr>
              <a:t>asier, faster to explore and visualize </a:t>
            </a:r>
            <a:r>
              <a:rPr lang="en" sz="1500">
                <a:solidFill>
                  <a:srgbClr val="3A3B41"/>
                </a:solidFill>
                <a:highlight>
                  <a:srgbClr val="FFFFFF"/>
                </a:highlight>
                <a:latin typeface="Raleway Medium"/>
                <a:ea typeface="Raleway Medium"/>
                <a:cs typeface="Raleway Medium"/>
                <a:sym typeface="Raleway Medium"/>
              </a:rPr>
              <a:t>(no extraneous variables to process)</a:t>
            </a:r>
            <a:endParaRPr sz="1500">
              <a:solidFill>
                <a:srgbClr val="3A3B41"/>
              </a:solidFill>
              <a:highlight>
                <a:srgbClr val="FFFFFF"/>
              </a:highlight>
              <a:latin typeface="Raleway Medium"/>
              <a:ea typeface="Raleway Medium"/>
              <a:cs typeface="Raleway Medium"/>
              <a:sym typeface="Raleway Medium"/>
            </a:endParaRPr>
          </a:p>
          <a:p>
            <a:pPr indent="-323850" lvl="0" marL="457200" marR="0" rtl="0" algn="l">
              <a:lnSpc>
                <a:spcPct val="100000"/>
              </a:lnSpc>
              <a:spcBef>
                <a:spcPts val="0"/>
              </a:spcBef>
              <a:spcAft>
                <a:spcPts val="0"/>
              </a:spcAft>
              <a:buClr>
                <a:srgbClr val="3A3B41"/>
              </a:buClr>
              <a:buSzPts val="1500"/>
              <a:buFont typeface="Raleway Medium"/>
              <a:buChar char="●"/>
            </a:pPr>
            <a:r>
              <a:rPr lang="en" sz="1500">
                <a:solidFill>
                  <a:srgbClr val="3A3B41"/>
                </a:solidFill>
                <a:highlight>
                  <a:srgbClr val="FFFFFF"/>
                </a:highlight>
                <a:latin typeface="Raleway Medium"/>
                <a:ea typeface="Raleway Medium"/>
                <a:cs typeface="Raleway Medium"/>
                <a:sym typeface="Raleway Medium"/>
              </a:rPr>
              <a:t>Exactly 5 features explain 90% of the variance in the data.</a:t>
            </a:r>
            <a:endParaRPr sz="1500">
              <a:solidFill>
                <a:srgbClr val="3A3B41"/>
              </a:solidFill>
              <a:highlight>
                <a:srgbClr val="FFFFFF"/>
              </a:highlight>
              <a:latin typeface="Raleway Medium"/>
              <a:ea typeface="Raleway Medium"/>
              <a:cs typeface="Raleway Medium"/>
              <a:sym typeface="Raleway Medium"/>
            </a:endParaRPr>
          </a:p>
        </p:txBody>
      </p:sp>
      <p:pic>
        <p:nvPicPr>
          <p:cNvPr id="166" name="Google Shape;166;p13"/>
          <p:cNvPicPr preferRelativeResize="0"/>
          <p:nvPr/>
        </p:nvPicPr>
        <p:blipFill rotWithShape="1">
          <a:blip r:embed="rId4">
            <a:alphaModFix/>
          </a:blip>
          <a:srcRect b="0" l="0" r="0" t="0"/>
          <a:stretch/>
        </p:blipFill>
        <p:spPr>
          <a:xfrm>
            <a:off x="2351375" y="2893000"/>
            <a:ext cx="4648651" cy="181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4"/>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MLR</a:t>
            </a:r>
            <a:endParaRPr/>
          </a:p>
        </p:txBody>
      </p:sp>
      <p:pic>
        <p:nvPicPr>
          <p:cNvPr id="172" name="Google Shape;172;p14"/>
          <p:cNvPicPr preferRelativeResize="0"/>
          <p:nvPr/>
        </p:nvPicPr>
        <p:blipFill>
          <a:blip r:embed="rId3">
            <a:alphaModFix/>
          </a:blip>
          <a:stretch>
            <a:fillRect/>
          </a:stretch>
        </p:blipFill>
        <p:spPr>
          <a:xfrm>
            <a:off x="133200" y="1211350"/>
            <a:ext cx="5132074" cy="1655050"/>
          </a:xfrm>
          <a:prstGeom prst="rect">
            <a:avLst/>
          </a:prstGeom>
          <a:noFill/>
          <a:ln>
            <a:noFill/>
          </a:ln>
        </p:spPr>
      </p:pic>
      <p:sp>
        <p:nvSpPr>
          <p:cNvPr id="173" name="Google Shape;173;p14"/>
          <p:cNvSpPr txBox="1"/>
          <p:nvPr/>
        </p:nvSpPr>
        <p:spPr>
          <a:xfrm>
            <a:off x="5441525" y="1336350"/>
            <a:ext cx="3336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MLR - a linear relationship between numerous independent factors and a single dependent variable. </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p:txBody>
      </p:sp>
      <p:graphicFrame>
        <p:nvGraphicFramePr>
          <p:cNvPr id="174" name="Google Shape;174;p14"/>
          <p:cNvGraphicFramePr/>
          <p:nvPr/>
        </p:nvGraphicFramePr>
        <p:xfrm>
          <a:off x="594650" y="3143763"/>
          <a:ext cx="3000000" cy="3000000"/>
        </p:xfrm>
        <a:graphic>
          <a:graphicData uri="http://schemas.openxmlformats.org/drawingml/2006/table">
            <a:tbl>
              <a:tblPr>
                <a:noFill/>
                <a:tableStyleId>{FF24F69A-6CC6-42D0-BED9-649CFF8FF536}</a:tableStyleId>
              </a:tblPr>
              <a:tblGrid>
                <a:gridCol w="847850"/>
                <a:gridCol w="1324750"/>
              </a:tblGrid>
              <a:tr h="106825">
                <a:tc>
                  <a:txBody>
                    <a:bodyPr/>
                    <a:lstStyle/>
                    <a:p>
                      <a:pPr indent="0" lvl="0" marL="0" rtl="0" algn="l">
                        <a:spcBef>
                          <a:spcPts val="0"/>
                        </a:spcBef>
                        <a:spcAft>
                          <a:spcPts val="0"/>
                        </a:spcAft>
                        <a:buNone/>
                      </a:pPr>
                      <a:r>
                        <a:rPr b="1" lang="en" sz="1100">
                          <a:latin typeface="Raleway"/>
                          <a:ea typeface="Raleway"/>
                          <a:cs typeface="Raleway"/>
                          <a:sym typeface="Raleway"/>
                        </a:rPr>
                        <a:t>Metric</a:t>
                      </a:r>
                      <a:endParaRPr b="1" sz="1100">
                        <a:latin typeface="Raleway"/>
                        <a:ea typeface="Raleway"/>
                        <a:cs typeface="Raleway"/>
                        <a:sym typeface="Raleway"/>
                      </a:endParaRPr>
                    </a:p>
                  </a:txBody>
                  <a:tcPr marT="63500" marB="63500" marR="63500" marL="63500"/>
                </a:tc>
                <a:tc>
                  <a:txBody>
                    <a:bodyPr/>
                    <a:lstStyle/>
                    <a:p>
                      <a:pPr indent="0" lvl="0" marL="0" rtl="0" algn="l">
                        <a:spcBef>
                          <a:spcPts val="0"/>
                        </a:spcBef>
                        <a:spcAft>
                          <a:spcPts val="0"/>
                        </a:spcAft>
                        <a:buNone/>
                      </a:pPr>
                      <a:r>
                        <a:rPr b="1" lang="en" sz="1100">
                          <a:latin typeface="Raleway"/>
                          <a:ea typeface="Raleway"/>
                          <a:cs typeface="Raleway"/>
                          <a:sym typeface="Raleway"/>
                        </a:rPr>
                        <a:t>Value</a:t>
                      </a:r>
                      <a:endParaRPr b="1" sz="1100">
                        <a:latin typeface="Raleway"/>
                        <a:ea typeface="Raleway"/>
                        <a:cs typeface="Raleway"/>
                        <a:sym typeface="Raleway"/>
                      </a:endParaRPr>
                    </a:p>
                  </a:txBody>
                  <a:tcPr marT="63500" marB="63500" marR="63500" marL="63500"/>
                </a:tc>
              </a:tr>
              <a:tr h="420700">
                <a:tc>
                  <a:txBody>
                    <a:bodyPr/>
                    <a:lstStyle/>
                    <a:p>
                      <a:pPr indent="0" lvl="0" marL="0" rtl="0" algn="l">
                        <a:spcBef>
                          <a:spcPts val="0"/>
                        </a:spcBef>
                        <a:spcAft>
                          <a:spcPts val="0"/>
                        </a:spcAft>
                        <a:buNone/>
                      </a:pPr>
                      <a:r>
                        <a:rPr b="1" lang="en" sz="1100">
                          <a:latin typeface="Raleway"/>
                          <a:ea typeface="Raleway"/>
                          <a:cs typeface="Raleway"/>
                          <a:sym typeface="Raleway"/>
                        </a:rPr>
                        <a:t>RMSE</a:t>
                      </a:r>
                      <a:endParaRPr b="1" sz="1100">
                        <a:latin typeface="Raleway"/>
                        <a:ea typeface="Raleway"/>
                        <a:cs typeface="Raleway"/>
                        <a:sym typeface="Raleway"/>
                      </a:endParaRPr>
                    </a:p>
                  </a:txBody>
                  <a:tcPr marT="63500" marB="63500" marR="63500" marL="63500"/>
                </a:tc>
                <a:tc>
                  <a:txBody>
                    <a:bodyPr/>
                    <a:lstStyle/>
                    <a:p>
                      <a:pPr indent="0" lvl="0" marL="0" rtl="0" algn="l">
                        <a:spcBef>
                          <a:spcPts val="0"/>
                        </a:spcBef>
                        <a:spcAft>
                          <a:spcPts val="0"/>
                        </a:spcAft>
                        <a:buNone/>
                      </a:pPr>
                      <a:r>
                        <a:rPr b="1" lang="en" sz="1050">
                          <a:highlight>
                            <a:srgbClr val="FFFFFF"/>
                          </a:highlight>
                          <a:latin typeface="Raleway"/>
                          <a:ea typeface="Raleway"/>
                          <a:cs typeface="Raleway"/>
                          <a:sym typeface="Raleway"/>
                        </a:rPr>
                        <a:t>0.59646116</a:t>
                      </a:r>
                      <a:endParaRPr b="1" sz="1100">
                        <a:latin typeface="Raleway"/>
                        <a:ea typeface="Raleway"/>
                        <a:cs typeface="Raleway"/>
                        <a:sym typeface="Raleway"/>
                      </a:endParaRPr>
                    </a:p>
                  </a:txBody>
                  <a:tcPr marT="63500" marB="63500" marR="63500" marL="63500"/>
                </a:tc>
              </a:tr>
              <a:tr h="420700">
                <a:tc>
                  <a:txBody>
                    <a:bodyPr/>
                    <a:lstStyle/>
                    <a:p>
                      <a:pPr indent="0" lvl="0" marL="0" rtl="0" algn="l">
                        <a:spcBef>
                          <a:spcPts val="0"/>
                        </a:spcBef>
                        <a:spcAft>
                          <a:spcPts val="0"/>
                        </a:spcAft>
                        <a:buNone/>
                      </a:pPr>
                      <a:r>
                        <a:rPr b="1" lang="en" sz="1100">
                          <a:latin typeface="Raleway"/>
                          <a:ea typeface="Raleway"/>
                          <a:cs typeface="Raleway"/>
                          <a:sym typeface="Raleway"/>
                        </a:rPr>
                        <a:t>MAE</a:t>
                      </a:r>
                      <a:endParaRPr b="1" sz="1100">
                        <a:latin typeface="Raleway"/>
                        <a:ea typeface="Raleway"/>
                        <a:cs typeface="Raleway"/>
                        <a:sym typeface="Raleway"/>
                      </a:endParaRPr>
                    </a:p>
                  </a:txBody>
                  <a:tcPr marT="63500" marB="63500" marR="63500" marL="63500"/>
                </a:tc>
                <a:tc>
                  <a:txBody>
                    <a:bodyPr/>
                    <a:lstStyle/>
                    <a:p>
                      <a:pPr indent="0" lvl="0" marL="0" rtl="0" algn="l">
                        <a:spcBef>
                          <a:spcPts val="0"/>
                        </a:spcBef>
                        <a:spcAft>
                          <a:spcPts val="0"/>
                        </a:spcAft>
                        <a:buNone/>
                      </a:pPr>
                      <a:r>
                        <a:rPr b="1" lang="en" sz="1050">
                          <a:highlight>
                            <a:srgbClr val="FFFFFF"/>
                          </a:highlight>
                          <a:latin typeface="Raleway"/>
                          <a:ea typeface="Raleway"/>
                          <a:cs typeface="Raleway"/>
                          <a:sym typeface="Raleway"/>
                        </a:rPr>
                        <a:t>0.55489073</a:t>
                      </a:r>
                      <a:endParaRPr b="1" sz="1100">
                        <a:latin typeface="Raleway"/>
                        <a:ea typeface="Raleway"/>
                        <a:cs typeface="Raleway"/>
                        <a:sym typeface="Raleway"/>
                      </a:endParaRPr>
                    </a:p>
                  </a:txBody>
                  <a:tcPr marT="63500" marB="63500" marR="63500" marL="63500"/>
                </a:tc>
              </a:tr>
            </a:tbl>
          </a:graphicData>
        </a:graphic>
      </p:graphicFrame>
      <p:pic>
        <p:nvPicPr>
          <p:cNvPr id="175" name="Google Shape;175;p14"/>
          <p:cNvPicPr preferRelativeResize="0"/>
          <p:nvPr/>
        </p:nvPicPr>
        <p:blipFill>
          <a:blip r:embed="rId4">
            <a:alphaModFix/>
          </a:blip>
          <a:stretch>
            <a:fillRect/>
          </a:stretch>
        </p:blipFill>
        <p:spPr>
          <a:xfrm>
            <a:off x="5489600" y="2307375"/>
            <a:ext cx="3011600" cy="2325474"/>
          </a:xfrm>
          <a:prstGeom prst="rect">
            <a:avLst/>
          </a:prstGeom>
          <a:noFill/>
          <a:ln>
            <a:noFill/>
          </a:ln>
        </p:spPr>
      </p:pic>
      <p:sp>
        <p:nvSpPr>
          <p:cNvPr id="176" name="Google Shape;176;p14"/>
          <p:cNvSpPr/>
          <p:nvPr/>
        </p:nvSpPr>
        <p:spPr>
          <a:xfrm>
            <a:off x="4996175" y="3143775"/>
            <a:ext cx="269100" cy="259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4"/>
          <p:cNvSpPr txBox="1"/>
          <p:nvPr/>
        </p:nvSpPr>
        <p:spPr>
          <a:xfrm>
            <a:off x="2823575" y="2980475"/>
            <a:ext cx="217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Raleway"/>
                <a:ea typeface="Raleway"/>
                <a:cs typeface="Raleway"/>
                <a:sym typeface="Raleway"/>
              </a:rPr>
              <a:t>Scatterplot of log(Predicted values) vs log(True values)</a:t>
            </a:r>
            <a:endParaRPr b="1" sz="11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8ea9c59436_0_12"/>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MLR - 5 fold cross validation</a:t>
            </a:r>
            <a:endParaRPr/>
          </a:p>
        </p:txBody>
      </p:sp>
      <p:sp>
        <p:nvSpPr>
          <p:cNvPr id="183" name="Google Shape;183;g18ea9c59436_0_12"/>
          <p:cNvSpPr/>
          <p:nvPr/>
        </p:nvSpPr>
        <p:spPr>
          <a:xfrm flipH="1">
            <a:off x="3363725" y="3922525"/>
            <a:ext cx="626100" cy="134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84" name="Google Shape;184;g18ea9c59436_0_12"/>
          <p:cNvGraphicFramePr/>
          <p:nvPr/>
        </p:nvGraphicFramePr>
        <p:xfrm>
          <a:off x="641325" y="3275500"/>
          <a:ext cx="3000000" cy="3000000"/>
        </p:xfrm>
        <a:graphic>
          <a:graphicData uri="http://schemas.openxmlformats.org/drawingml/2006/table">
            <a:tbl>
              <a:tblPr>
                <a:noFill/>
                <a:tableStyleId>{FF24F69A-6CC6-42D0-BED9-649CFF8FF536}</a:tableStyleId>
              </a:tblPr>
              <a:tblGrid>
                <a:gridCol w="1038225"/>
                <a:gridCol w="877100"/>
                <a:gridCol w="1041175"/>
              </a:tblGrid>
              <a:tr h="518400">
                <a:tc>
                  <a:txBody>
                    <a:bodyPr/>
                    <a:lstStyle/>
                    <a:p>
                      <a:pPr indent="0" lvl="0" marL="0" rtl="0" algn="l">
                        <a:spcBef>
                          <a:spcPts val="0"/>
                        </a:spcBef>
                        <a:spcAft>
                          <a:spcPts val="0"/>
                        </a:spcAft>
                        <a:buNone/>
                      </a:pPr>
                      <a:r>
                        <a:rPr b="1" lang="en" sz="1100">
                          <a:latin typeface="Raleway"/>
                          <a:ea typeface="Raleway"/>
                          <a:cs typeface="Raleway"/>
                          <a:sym typeface="Raleway"/>
                        </a:rPr>
                        <a:t>Metric</a:t>
                      </a:r>
                      <a:endParaRPr b="1" sz="1100">
                        <a:latin typeface="Raleway"/>
                        <a:ea typeface="Raleway"/>
                        <a:cs typeface="Raleway"/>
                        <a:sym typeface="Raleway"/>
                      </a:endParaRPr>
                    </a:p>
                  </a:txBody>
                  <a:tcPr marT="63500" marB="63500" marR="63500" marL="63500"/>
                </a:tc>
                <a:tc>
                  <a:txBody>
                    <a:bodyPr/>
                    <a:lstStyle/>
                    <a:p>
                      <a:pPr indent="0" lvl="0" marL="0" rtl="0" algn="l">
                        <a:spcBef>
                          <a:spcPts val="0"/>
                        </a:spcBef>
                        <a:spcAft>
                          <a:spcPts val="0"/>
                        </a:spcAft>
                        <a:buNone/>
                      </a:pPr>
                      <a:r>
                        <a:rPr b="1" lang="en" sz="1100">
                          <a:latin typeface="Raleway"/>
                          <a:ea typeface="Raleway"/>
                          <a:cs typeface="Raleway"/>
                          <a:sym typeface="Raleway"/>
                        </a:rPr>
                        <a:t>Mean</a:t>
                      </a:r>
                      <a:endParaRPr b="1" sz="1100">
                        <a:latin typeface="Raleway"/>
                        <a:ea typeface="Raleway"/>
                        <a:cs typeface="Raleway"/>
                        <a:sym typeface="Raleway"/>
                      </a:endParaRPr>
                    </a:p>
                  </a:txBody>
                  <a:tcPr marT="63500" marB="63500" marR="63500" marL="63500"/>
                </a:tc>
                <a:tc>
                  <a:txBody>
                    <a:bodyPr/>
                    <a:lstStyle/>
                    <a:p>
                      <a:pPr indent="0" lvl="0" marL="0" rtl="0" algn="l">
                        <a:spcBef>
                          <a:spcPts val="0"/>
                        </a:spcBef>
                        <a:spcAft>
                          <a:spcPts val="0"/>
                        </a:spcAft>
                        <a:buNone/>
                      </a:pPr>
                      <a:r>
                        <a:rPr b="1" lang="en" sz="1100">
                          <a:latin typeface="Raleway"/>
                          <a:ea typeface="Raleway"/>
                          <a:cs typeface="Raleway"/>
                          <a:sym typeface="Raleway"/>
                        </a:rPr>
                        <a:t>Standard Deviation</a:t>
                      </a:r>
                      <a:endParaRPr b="1" sz="1100">
                        <a:latin typeface="Raleway"/>
                        <a:ea typeface="Raleway"/>
                        <a:cs typeface="Raleway"/>
                        <a:sym typeface="Raleway"/>
                      </a:endParaRPr>
                    </a:p>
                  </a:txBody>
                  <a:tcPr marT="63500" marB="63500" marR="63500" marL="63500"/>
                </a:tc>
              </a:tr>
              <a:tr h="350275">
                <a:tc>
                  <a:txBody>
                    <a:bodyPr/>
                    <a:lstStyle/>
                    <a:p>
                      <a:pPr indent="0" lvl="0" marL="0" rtl="0" algn="l">
                        <a:spcBef>
                          <a:spcPts val="0"/>
                        </a:spcBef>
                        <a:spcAft>
                          <a:spcPts val="0"/>
                        </a:spcAft>
                        <a:buNone/>
                      </a:pPr>
                      <a:r>
                        <a:rPr b="1" lang="en" sz="1100">
                          <a:latin typeface="Raleway"/>
                          <a:ea typeface="Raleway"/>
                          <a:cs typeface="Raleway"/>
                          <a:sym typeface="Raleway"/>
                        </a:rPr>
                        <a:t>R squared</a:t>
                      </a:r>
                      <a:endParaRPr b="1" sz="1100">
                        <a:latin typeface="Raleway"/>
                        <a:ea typeface="Raleway"/>
                        <a:cs typeface="Raleway"/>
                        <a:sym typeface="Raleway"/>
                      </a:endParaRPr>
                    </a:p>
                  </a:txBody>
                  <a:tcPr marT="63500" marB="63500" marR="63500" marL="63500"/>
                </a:tc>
                <a:tc>
                  <a:txBody>
                    <a:bodyPr/>
                    <a:lstStyle/>
                    <a:p>
                      <a:pPr indent="0" lvl="0" marL="0" rtl="0" algn="l">
                        <a:spcBef>
                          <a:spcPts val="0"/>
                        </a:spcBef>
                        <a:spcAft>
                          <a:spcPts val="0"/>
                        </a:spcAft>
                        <a:buNone/>
                      </a:pPr>
                      <a:r>
                        <a:rPr b="1" lang="en" sz="1100">
                          <a:latin typeface="Raleway"/>
                          <a:ea typeface="Raleway"/>
                          <a:cs typeface="Raleway"/>
                          <a:sym typeface="Raleway"/>
                        </a:rPr>
                        <a:t>0.</a:t>
                      </a:r>
                      <a:r>
                        <a:rPr b="1" lang="en" sz="1100">
                          <a:highlight>
                            <a:srgbClr val="FFFFFF"/>
                          </a:highlight>
                          <a:latin typeface="Raleway"/>
                          <a:ea typeface="Raleway"/>
                          <a:cs typeface="Raleway"/>
                          <a:sym typeface="Raleway"/>
                        </a:rPr>
                        <a:t>3685</a:t>
                      </a:r>
                      <a:endParaRPr b="1" sz="1100">
                        <a:latin typeface="Raleway"/>
                        <a:ea typeface="Raleway"/>
                        <a:cs typeface="Raleway"/>
                        <a:sym typeface="Raleway"/>
                      </a:endParaRPr>
                    </a:p>
                  </a:txBody>
                  <a:tcPr marT="63500" marB="63500" marR="63500" marL="63500"/>
                </a:tc>
                <a:tc>
                  <a:txBody>
                    <a:bodyPr/>
                    <a:lstStyle/>
                    <a:p>
                      <a:pPr indent="0" lvl="0" marL="0" rtl="0" algn="l">
                        <a:lnSpc>
                          <a:spcPct val="115000"/>
                        </a:lnSpc>
                        <a:spcBef>
                          <a:spcPts val="0"/>
                        </a:spcBef>
                        <a:spcAft>
                          <a:spcPts val="0"/>
                        </a:spcAft>
                        <a:buNone/>
                      </a:pPr>
                      <a:r>
                        <a:rPr b="1" lang="en" sz="1100">
                          <a:highlight>
                            <a:srgbClr val="FFFFFF"/>
                          </a:highlight>
                          <a:latin typeface="Raleway"/>
                          <a:ea typeface="Raleway"/>
                          <a:cs typeface="Raleway"/>
                          <a:sym typeface="Raleway"/>
                        </a:rPr>
                        <a:t>0.0315</a:t>
                      </a:r>
                      <a:endParaRPr b="1" sz="1100">
                        <a:latin typeface="Raleway"/>
                        <a:ea typeface="Raleway"/>
                        <a:cs typeface="Raleway"/>
                        <a:sym typeface="Raleway"/>
                      </a:endParaRPr>
                    </a:p>
                  </a:txBody>
                  <a:tcPr marT="63500" marB="63500" marR="63500" marL="63500"/>
                </a:tc>
              </a:tr>
              <a:tr h="518400">
                <a:tc>
                  <a:txBody>
                    <a:bodyPr/>
                    <a:lstStyle/>
                    <a:p>
                      <a:pPr indent="0" lvl="0" marL="0" rtl="0" algn="l">
                        <a:spcBef>
                          <a:spcPts val="0"/>
                        </a:spcBef>
                        <a:spcAft>
                          <a:spcPts val="0"/>
                        </a:spcAft>
                        <a:buNone/>
                      </a:pPr>
                      <a:r>
                        <a:rPr b="1" lang="en" sz="1100">
                          <a:latin typeface="Raleway"/>
                          <a:ea typeface="Raleway"/>
                          <a:cs typeface="Raleway"/>
                          <a:sym typeface="Raleway"/>
                        </a:rPr>
                        <a:t>Negative MSE</a:t>
                      </a:r>
                      <a:endParaRPr b="1" sz="1100">
                        <a:latin typeface="Raleway"/>
                        <a:ea typeface="Raleway"/>
                        <a:cs typeface="Raleway"/>
                        <a:sym typeface="Raleway"/>
                      </a:endParaRPr>
                    </a:p>
                  </a:txBody>
                  <a:tcPr marT="63500" marB="63500" marR="63500" marL="63500"/>
                </a:tc>
                <a:tc>
                  <a:txBody>
                    <a:bodyPr/>
                    <a:lstStyle/>
                    <a:p>
                      <a:pPr indent="0" lvl="0" marL="0" rtl="0" algn="l">
                        <a:lnSpc>
                          <a:spcPct val="115000"/>
                        </a:lnSpc>
                        <a:spcBef>
                          <a:spcPts val="0"/>
                        </a:spcBef>
                        <a:spcAft>
                          <a:spcPts val="0"/>
                        </a:spcAft>
                        <a:buNone/>
                      </a:pPr>
                      <a:r>
                        <a:rPr b="1" lang="en" sz="1100">
                          <a:highlight>
                            <a:srgbClr val="FFFFFF"/>
                          </a:highlight>
                          <a:latin typeface="Raleway"/>
                          <a:ea typeface="Raleway"/>
                          <a:cs typeface="Raleway"/>
                          <a:sym typeface="Raleway"/>
                        </a:rPr>
                        <a:t>-0.6303</a:t>
                      </a:r>
                      <a:endParaRPr b="1" sz="1100">
                        <a:latin typeface="Raleway"/>
                        <a:ea typeface="Raleway"/>
                        <a:cs typeface="Raleway"/>
                        <a:sym typeface="Raleway"/>
                      </a:endParaRPr>
                    </a:p>
                  </a:txBody>
                  <a:tcPr marT="63500" marB="63500" marR="63500" marL="63500"/>
                </a:tc>
                <a:tc>
                  <a:txBody>
                    <a:bodyPr/>
                    <a:lstStyle/>
                    <a:p>
                      <a:pPr indent="0" lvl="0" marL="0" rtl="0" algn="l">
                        <a:lnSpc>
                          <a:spcPct val="115000"/>
                        </a:lnSpc>
                        <a:spcBef>
                          <a:spcPts val="0"/>
                        </a:spcBef>
                        <a:spcAft>
                          <a:spcPts val="0"/>
                        </a:spcAft>
                        <a:buNone/>
                      </a:pPr>
                      <a:r>
                        <a:rPr b="1" lang="en" sz="1100">
                          <a:highlight>
                            <a:srgbClr val="FFFFFF"/>
                          </a:highlight>
                          <a:latin typeface="Raleway"/>
                          <a:ea typeface="Raleway"/>
                          <a:cs typeface="Raleway"/>
                          <a:sym typeface="Raleway"/>
                        </a:rPr>
                        <a:t> 0.053</a:t>
                      </a:r>
                      <a:endParaRPr b="1" sz="1100">
                        <a:latin typeface="Raleway"/>
                        <a:ea typeface="Raleway"/>
                        <a:cs typeface="Raleway"/>
                        <a:sym typeface="Raleway"/>
                      </a:endParaRPr>
                    </a:p>
                  </a:txBody>
                  <a:tcPr marT="63500" marB="63500" marR="63500" marL="63500"/>
                </a:tc>
              </a:tr>
            </a:tbl>
          </a:graphicData>
        </a:graphic>
      </p:graphicFrame>
      <p:sp>
        <p:nvSpPr>
          <p:cNvPr id="185" name="Google Shape;185;g18ea9c59436_0_12"/>
          <p:cNvSpPr txBox="1"/>
          <p:nvPr/>
        </p:nvSpPr>
        <p:spPr>
          <a:xfrm>
            <a:off x="4246250" y="3337975"/>
            <a:ext cx="4685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aleway"/>
              <a:buChar char="●"/>
            </a:pPr>
            <a:r>
              <a:rPr b="1" lang="en">
                <a:latin typeface="Raleway"/>
                <a:ea typeface="Raleway"/>
                <a:cs typeface="Raleway"/>
                <a:sym typeface="Raleway"/>
              </a:rPr>
              <a:t>Hardly any</a:t>
            </a:r>
            <a:r>
              <a:rPr b="1" lang="en">
                <a:latin typeface="Raleway"/>
                <a:ea typeface="Raleway"/>
                <a:cs typeface="Raleway"/>
                <a:sym typeface="Raleway"/>
              </a:rPr>
              <a:t> variation!</a:t>
            </a:r>
            <a:endParaRPr b="1">
              <a:latin typeface="Raleway"/>
              <a:ea typeface="Raleway"/>
              <a:cs typeface="Raleway"/>
              <a:sym typeface="Raleway"/>
            </a:endParaRPr>
          </a:p>
          <a:p>
            <a:pPr indent="-317500" lvl="0" marL="457200" rtl="0" algn="l">
              <a:spcBef>
                <a:spcPts val="0"/>
              </a:spcBef>
              <a:spcAft>
                <a:spcPts val="0"/>
              </a:spcAft>
              <a:buSzPts val="1400"/>
              <a:buFont typeface="Raleway"/>
              <a:buChar char="●"/>
            </a:pPr>
            <a:r>
              <a:rPr b="1" lang="en">
                <a:latin typeface="Raleway"/>
                <a:ea typeface="Raleway"/>
                <a:cs typeface="Raleway"/>
                <a:sym typeface="Raleway"/>
              </a:rPr>
              <a:t>Confirms that the performance of the model is not fluctuating with varying test sets</a:t>
            </a:r>
            <a:endParaRPr b="1">
              <a:latin typeface="Raleway"/>
              <a:ea typeface="Raleway"/>
              <a:cs typeface="Raleway"/>
              <a:sym typeface="Raleway"/>
            </a:endParaRPr>
          </a:p>
          <a:p>
            <a:pPr indent="-317500" lvl="0" marL="457200" rtl="0" algn="l">
              <a:spcBef>
                <a:spcPts val="0"/>
              </a:spcBef>
              <a:spcAft>
                <a:spcPts val="0"/>
              </a:spcAft>
              <a:buSzPts val="1400"/>
              <a:buFont typeface="Raleway"/>
              <a:buChar char="●"/>
            </a:pPr>
            <a:r>
              <a:rPr b="1" lang="en">
                <a:latin typeface="Raleway"/>
                <a:ea typeface="Raleway"/>
                <a:cs typeface="Raleway"/>
                <a:sym typeface="Raleway"/>
              </a:rPr>
              <a:t>Result isn’t very well</a:t>
            </a:r>
            <a:endParaRPr b="1">
              <a:latin typeface="Raleway"/>
              <a:ea typeface="Raleway"/>
              <a:cs typeface="Raleway"/>
              <a:sym typeface="Raleway"/>
            </a:endParaRPr>
          </a:p>
          <a:p>
            <a:pPr indent="-317500" lvl="0" marL="457200" rtl="0" algn="l">
              <a:spcBef>
                <a:spcPts val="0"/>
              </a:spcBef>
              <a:spcAft>
                <a:spcPts val="0"/>
              </a:spcAft>
              <a:buSzPts val="1400"/>
              <a:buFont typeface="Raleway"/>
              <a:buChar char="●"/>
            </a:pPr>
            <a:r>
              <a:rPr b="1" lang="en">
                <a:latin typeface="Raleway"/>
                <a:ea typeface="Raleway"/>
                <a:cs typeface="Raleway"/>
                <a:sym typeface="Raleway"/>
              </a:rPr>
              <a:t>We explore and choose a neural network</a:t>
            </a:r>
            <a:endParaRPr b="1">
              <a:latin typeface="Raleway"/>
              <a:ea typeface="Raleway"/>
              <a:cs typeface="Raleway"/>
              <a:sym typeface="Raleway"/>
            </a:endParaRPr>
          </a:p>
        </p:txBody>
      </p:sp>
      <p:pic>
        <p:nvPicPr>
          <p:cNvPr id="186" name="Google Shape;186;g18ea9c59436_0_12"/>
          <p:cNvPicPr preferRelativeResize="0"/>
          <p:nvPr/>
        </p:nvPicPr>
        <p:blipFill>
          <a:blip r:embed="rId3">
            <a:alphaModFix/>
          </a:blip>
          <a:stretch>
            <a:fillRect/>
          </a:stretch>
        </p:blipFill>
        <p:spPr>
          <a:xfrm>
            <a:off x="434750" y="1211350"/>
            <a:ext cx="4186475" cy="1875025"/>
          </a:xfrm>
          <a:prstGeom prst="rect">
            <a:avLst/>
          </a:prstGeom>
          <a:noFill/>
          <a:ln>
            <a:noFill/>
          </a:ln>
        </p:spPr>
      </p:pic>
      <p:sp>
        <p:nvSpPr>
          <p:cNvPr id="187" name="Google Shape;187;g18ea9c59436_0_12"/>
          <p:cNvSpPr/>
          <p:nvPr/>
        </p:nvSpPr>
        <p:spPr>
          <a:xfrm flipH="1">
            <a:off x="3363725" y="4305650"/>
            <a:ext cx="626100" cy="134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18ea9c59436_0_12"/>
          <p:cNvSpPr/>
          <p:nvPr/>
        </p:nvSpPr>
        <p:spPr>
          <a:xfrm flipH="1">
            <a:off x="4688450" y="1528625"/>
            <a:ext cx="282000" cy="259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18ea9c59436_0_12"/>
          <p:cNvSpPr txBox="1"/>
          <p:nvPr/>
        </p:nvSpPr>
        <p:spPr>
          <a:xfrm>
            <a:off x="5230025" y="1374800"/>
            <a:ext cx="3384000" cy="1046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a:latin typeface="Lato"/>
                <a:ea typeface="Lato"/>
                <a:cs typeface="Lato"/>
                <a:sym typeface="Lato"/>
              </a:rPr>
              <a:t>Validating PCA </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Plot of </a:t>
            </a:r>
            <a:r>
              <a:rPr b="1" lang="en">
                <a:solidFill>
                  <a:schemeClr val="dk2"/>
                </a:solidFill>
                <a:latin typeface="Lato"/>
                <a:ea typeface="Lato"/>
                <a:cs typeface="Lato"/>
                <a:sym typeface="Lato"/>
              </a:rPr>
              <a:t>R²  vs number of features</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R² stabilises after 5 features</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Exactly what PCA returned!</a:t>
            </a:r>
            <a:endParaRPr b="1">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5"/>
          <p:cNvSpPr txBox="1"/>
          <p:nvPr/>
        </p:nvSpPr>
        <p:spPr>
          <a:xfrm>
            <a:off x="2365050" y="596075"/>
            <a:ext cx="3288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aleway"/>
                <a:ea typeface="Raleway"/>
                <a:cs typeface="Raleway"/>
                <a:sym typeface="Raleway"/>
              </a:rPr>
              <a:t>Neural Network</a:t>
            </a:r>
            <a:endParaRPr b="1" sz="3000">
              <a:latin typeface="Raleway"/>
              <a:ea typeface="Raleway"/>
              <a:cs typeface="Raleway"/>
              <a:sym typeface="Raleway"/>
            </a:endParaRPr>
          </a:p>
        </p:txBody>
      </p:sp>
      <p:sp>
        <p:nvSpPr>
          <p:cNvPr id="195" name="Google Shape;195;p15"/>
          <p:cNvSpPr txBox="1"/>
          <p:nvPr/>
        </p:nvSpPr>
        <p:spPr>
          <a:xfrm>
            <a:off x="365325" y="1242575"/>
            <a:ext cx="3386700" cy="2685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212121"/>
              </a:buClr>
              <a:buSzPts val="1300"/>
              <a:buFont typeface="Raleway"/>
              <a:buChar char="●"/>
            </a:pPr>
            <a:r>
              <a:rPr b="1" lang="en" sz="1300">
                <a:solidFill>
                  <a:srgbClr val="212121"/>
                </a:solidFill>
                <a:highlight>
                  <a:srgbClr val="FFFFFF"/>
                </a:highlight>
                <a:latin typeface="Raleway"/>
                <a:ea typeface="Raleway"/>
                <a:cs typeface="Raleway"/>
                <a:sym typeface="Raleway"/>
              </a:rPr>
              <a:t>Epoch: 200</a:t>
            </a:r>
            <a:endParaRPr b="1" sz="1300">
              <a:solidFill>
                <a:srgbClr val="212121"/>
              </a:solidFill>
              <a:highlight>
                <a:srgbClr val="FFFFFF"/>
              </a:highlight>
              <a:latin typeface="Raleway"/>
              <a:ea typeface="Raleway"/>
              <a:cs typeface="Raleway"/>
              <a:sym typeface="Raleway"/>
            </a:endParaRPr>
          </a:p>
          <a:p>
            <a:pPr indent="-311150" lvl="0" marL="457200" rtl="0" algn="l">
              <a:lnSpc>
                <a:spcPct val="115000"/>
              </a:lnSpc>
              <a:spcBef>
                <a:spcPts val="0"/>
              </a:spcBef>
              <a:spcAft>
                <a:spcPts val="0"/>
              </a:spcAft>
              <a:buClr>
                <a:srgbClr val="212121"/>
              </a:buClr>
              <a:buSzPts val="1300"/>
              <a:buFont typeface="Raleway"/>
              <a:buChar char="●"/>
            </a:pPr>
            <a:r>
              <a:rPr b="1" lang="en" sz="1300">
                <a:solidFill>
                  <a:srgbClr val="212121"/>
                </a:solidFill>
                <a:highlight>
                  <a:srgbClr val="FFFFFF"/>
                </a:highlight>
                <a:latin typeface="Raleway"/>
                <a:ea typeface="Raleway"/>
                <a:cs typeface="Raleway"/>
                <a:sym typeface="Raleway"/>
              </a:rPr>
              <a:t>Batch Size: 200</a:t>
            </a:r>
            <a:endParaRPr b="1" sz="1300">
              <a:solidFill>
                <a:srgbClr val="212121"/>
              </a:solidFill>
              <a:highlight>
                <a:srgbClr val="FFFFFF"/>
              </a:highlight>
              <a:latin typeface="Raleway"/>
              <a:ea typeface="Raleway"/>
              <a:cs typeface="Raleway"/>
              <a:sym typeface="Raleway"/>
            </a:endParaRPr>
          </a:p>
          <a:p>
            <a:pPr indent="-311150" lvl="0" marL="457200" rtl="0" algn="l">
              <a:lnSpc>
                <a:spcPct val="115000"/>
              </a:lnSpc>
              <a:spcBef>
                <a:spcPts val="0"/>
              </a:spcBef>
              <a:spcAft>
                <a:spcPts val="0"/>
              </a:spcAft>
              <a:buClr>
                <a:srgbClr val="212121"/>
              </a:buClr>
              <a:buSzPts val="1300"/>
              <a:buFont typeface="Raleway"/>
              <a:buChar char="●"/>
            </a:pPr>
            <a:r>
              <a:rPr b="1" lang="en" sz="1300">
                <a:solidFill>
                  <a:srgbClr val="212121"/>
                </a:solidFill>
                <a:highlight>
                  <a:srgbClr val="FFFFFF"/>
                </a:highlight>
                <a:latin typeface="Raleway"/>
                <a:ea typeface="Raleway"/>
                <a:cs typeface="Raleway"/>
                <a:sym typeface="Raleway"/>
              </a:rPr>
              <a:t>Learning Rate: 0.0001</a:t>
            </a:r>
            <a:endParaRPr b="1" sz="1300">
              <a:solidFill>
                <a:srgbClr val="212121"/>
              </a:solidFill>
              <a:highlight>
                <a:srgbClr val="FFFFFF"/>
              </a:highlight>
              <a:latin typeface="Raleway"/>
              <a:ea typeface="Raleway"/>
              <a:cs typeface="Raleway"/>
              <a:sym typeface="Raleway"/>
            </a:endParaRPr>
          </a:p>
          <a:p>
            <a:pPr indent="-311150" lvl="0" marL="457200" rtl="0" algn="l">
              <a:lnSpc>
                <a:spcPct val="115000"/>
              </a:lnSpc>
              <a:spcBef>
                <a:spcPts val="0"/>
              </a:spcBef>
              <a:spcAft>
                <a:spcPts val="0"/>
              </a:spcAft>
              <a:buClr>
                <a:srgbClr val="212121"/>
              </a:buClr>
              <a:buSzPts val="1300"/>
              <a:buFont typeface="Raleway"/>
              <a:buChar char="●"/>
            </a:pPr>
            <a:r>
              <a:rPr b="1" lang="en" sz="1300">
                <a:solidFill>
                  <a:srgbClr val="212121"/>
                </a:solidFill>
                <a:highlight>
                  <a:srgbClr val="FFFFFF"/>
                </a:highlight>
                <a:latin typeface="Raleway"/>
                <a:ea typeface="Raleway"/>
                <a:cs typeface="Raleway"/>
                <a:sym typeface="Raleway"/>
              </a:rPr>
              <a:t>Optimizer: Adam Optimizer</a:t>
            </a:r>
            <a:endParaRPr b="1" sz="1300">
              <a:solidFill>
                <a:srgbClr val="212121"/>
              </a:solidFill>
              <a:highlight>
                <a:srgbClr val="FFFFFF"/>
              </a:highlight>
              <a:latin typeface="Raleway"/>
              <a:ea typeface="Raleway"/>
              <a:cs typeface="Raleway"/>
              <a:sym typeface="Raleway"/>
            </a:endParaRPr>
          </a:p>
          <a:p>
            <a:pPr indent="-311150" lvl="0" marL="457200" rtl="0" algn="l">
              <a:lnSpc>
                <a:spcPct val="115000"/>
              </a:lnSpc>
              <a:spcBef>
                <a:spcPts val="0"/>
              </a:spcBef>
              <a:spcAft>
                <a:spcPts val="0"/>
              </a:spcAft>
              <a:buClr>
                <a:srgbClr val="212121"/>
              </a:buClr>
              <a:buSzPts val="1300"/>
              <a:buFont typeface="Raleway"/>
              <a:buChar char="●"/>
            </a:pPr>
            <a:r>
              <a:rPr b="1" lang="en" sz="1300">
                <a:solidFill>
                  <a:srgbClr val="212121"/>
                </a:solidFill>
                <a:highlight>
                  <a:srgbClr val="FFFFFF"/>
                </a:highlight>
                <a:latin typeface="Raleway"/>
                <a:ea typeface="Raleway"/>
                <a:cs typeface="Raleway"/>
                <a:sym typeface="Raleway"/>
              </a:rPr>
              <a:t>Number of Layers</a:t>
            </a:r>
            <a:endParaRPr b="1" sz="1300">
              <a:solidFill>
                <a:srgbClr val="212121"/>
              </a:solidFill>
              <a:highlight>
                <a:srgbClr val="FFFFFF"/>
              </a:highlight>
              <a:latin typeface="Raleway"/>
              <a:ea typeface="Raleway"/>
              <a:cs typeface="Raleway"/>
              <a:sym typeface="Raleway"/>
            </a:endParaRPr>
          </a:p>
          <a:p>
            <a:pPr indent="0" lvl="0" marL="457200" rtl="0" algn="l">
              <a:lnSpc>
                <a:spcPct val="115000"/>
              </a:lnSpc>
              <a:spcBef>
                <a:spcPts val="0"/>
              </a:spcBef>
              <a:spcAft>
                <a:spcPts val="0"/>
              </a:spcAft>
              <a:buNone/>
            </a:pPr>
            <a:r>
              <a:rPr b="1" lang="en" sz="1300">
                <a:solidFill>
                  <a:srgbClr val="212121"/>
                </a:solidFill>
                <a:highlight>
                  <a:srgbClr val="FFFFFF"/>
                </a:highlight>
                <a:latin typeface="Raleway"/>
                <a:ea typeface="Raleway"/>
                <a:cs typeface="Raleway"/>
                <a:sym typeface="Raleway"/>
              </a:rPr>
              <a:t>	1 Input: 5 nodes</a:t>
            </a:r>
            <a:endParaRPr b="1" sz="1300">
              <a:solidFill>
                <a:srgbClr val="212121"/>
              </a:solidFill>
              <a:highlight>
                <a:srgbClr val="FFFFFF"/>
              </a:highlight>
              <a:latin typeface="Raleway"/>
              <a:ea typeface="Raleway"/>
              <a:cs typeface="Raleway"/>
              <a:sym typeface="Raleway"/>
            </a:endParaRPr>
          </a:p>
          <a:p>
            <a:pPr indent="0" lvl="0" marL="457200" rtl="0" algn="l">
              <a:lnSpc>
                <a:spcPct val="115000"/>
              </a:lnSpc>
              <a:spcBef>
                <a:spcPts val="0"/>
              </a:spcBef>
              <a:spcAft>
                <a:spcPts val="0"/>
              </a:spcAft>
              <a:buNone/>
            </a:pPr>
            <a:r>
              <a:rPr b="1" lang="en" sz="1300">
                <a:solidFill>
                  <a:srgbClr val="212121"/>
                </a:solidFill>
                <a:highlight>
                  <a:srgbClr val="FFFFFF"/>
                </a:highlight>
                <a:latin typeface="Raleway"/>
                <a:ea typeface="Raleway"/>
                <a:cs typeface="Raleway"/>
                <a:sym typeface="Raleway"/>
              </a:rPr>
              <a:t>	2 D</a:t>
            </a:r>
            <a:r>
              <a:rPr b="1" lang="en" sz="1300">
                <a:solidFill>
                  <a:srgbClr val="212121"/>
                </a:solidFill>
                <a:highlight>
                  <a:srgbClr val="FFFFFF"/>
                </a:highlight>
                <a:latin typeface="Raleway"/>
                <a:ea typeface="Raleway"/>
                <a:cs typeface="Raleway"/>
                <a:sym typeface="Raleway"/>
              </a:rPr>
              <a:t>ropout</a:t>
            </a:r>
            <a:r>
              <a:rPr b="1" lang="en" sz="1300">
                <a:solidFill>
                  <a:srgbClr val="212121"/>
                </a:solidFill>
                <a:highlight>
                  <a:srgbClr val="FFFFFF"/>
                </a:highlight>
                <a:latin typeface="Raleway"/>
                <a:ea typeface="Raleway"/>
                <a:cs typeface="Raleway"/>
                <a:sym typeface="Raleway"/>
              </a:rPr>
              <a:t> layers</a:t>
            </a:r>
            <a:endParaRPr b="1" sz="1300">
              <a:solidFill>
                <a:srgbClr val="212121"/>
              </a:solidFill>
              <a:highlight>
                <a:srgbClr val="FFFFFF"/>
              </a:highlight>
              <a:latin typeface="Raleway"/>
              <a:ea typeface="Raleway"/>
              <a:cs typeface="Raleway"/>
              <a:sym typeface="Raleway"/>
            </a:endParaRPr>
          </a:p>
          <a:p>
            <a:pPr indent="0" lvl="0" marL="457200" rtl="0" algn="l">
              <a:lnSpc>
                <a:spcPct val="115000"/>
              </a:lnSpc>
              <a:spcBef>
                <a:spcPts val="0"/>
              </a:spcBef>
              <a:spcAft>
                <a:spcPts val="0"/>
              </a:spcAft>
              <a:buNone/>
            </a:pPr>
            <a:r>
              <a:rPr b="1" lang="en" sz="1300">
                <a:solidFill>
                  <a:srgbClr val="212121"/>
                </a:solidFill>
                <a:highlight>
                  <a:srgbClr val="FFFFFF"/>
                </a:highlight>
                <a:latin typeface="Raleway"/>
                <a:ea typeface="Raleway"/>
                <a:cs typeface="Raleway"/>
                <a:sym typeface="Raleway"/>
              </a:rPr>
              <a:t>	1 Hidden: 15 nodes</a:t>
            </a:r>
            <a:endParaRPr b="1" sz="1300">
              <a:solidFill>
                <a:srgbClr val="212121"/>
              </a:solidFill>
              <a:highlight>
                <a:srgbClr val="FFFFFF"/>
              </a:highlight>
              <a:latin typeface="Raleway"/>
              <a:ea typeface="Raleway"/>
              <a:cs typeface="Raleway"/>
              <a:sym typeface="Raleway"/>
            </a:endParaRPr>
          </a:p>
          <a:p>
            <a:pPr indent="0" lvl="0" marL="457200" rtl="0" algn="l">
              <a:lnSpc>
                <a:spcPct val="115000"/>
              </a:lnSpc>
              <a:spcBef>
                <a:spcPts val="0"/>
              </a:spcBef>
              <a:spcAft>
                <a:spcPts val="0"/>
              </a:spcAft>
              <a:buNone/>
            </a:pPr>
            <a:r>
              <a:rPr b="1" lang="en" sz="1300">
                <a:solidFill>
                  <a:srgbClr val="212121"/>
                </a:solidFill>
                <a:highlight>
                  <a:srgbClr val="FFFFFF"/>
                </a:highlight>
                <a:latin typeface="Raleway"/>
                <a:ea typeface="Raleway"/>
                <a:cs typeface="Raleway"/>
                <a:sym typeface="Raleway"/>
              </a:rPr>
              <a:t>	1 Output: 1 node (for odds)</a:t>
            </a:r>
            <a:endParaRPr b="1" sz="1300">
              <a:solidFill>
                <a:srgbClr val="212121"/>
              </a:solidFill>
              <a:highlight>
                <a:srgbClr val="FFFFFF"/>
              </a:highlight>
              <a:latin typeface="Raleway"/>
              <a:ea typeface="Raleway"/>
              <a:cs typeface="Raleway"/>
              <a:sym typeface="Raleway"/>
            </a:endParaRPr>
          </a:p>
          <a:p>
            <a:pPr indent="-311150" lvl="0" marL="457200" rtl="0" algn="l">
              <a:lnSpc>
                <a:spcPct val="115000"/>
              </a:lnSpc>
              <a:spcBef>
                <a:spcPts val="0"/>
              </a:spcBef>
              <a:spcAft>
                <a:spcPts val="0"/>
              </a:spcAft>
              <a:buClr>
                <a:srgbClr val="212121"/>
              </a:buClr>
              <a:buSzPts val="1300"/>
              <a:buFont typeface="Raleway"/>
              <a:buChar char="●"/>
            </a:pPr>
            <a:r>
              <a:rPr b="1" lang="en" sz="1300">
                <a:solidFill>
                  <a:srgbClr val="212121"/>
                </a:solidFill>
                <a:highlight>
                  <a:srgbClr val="FFFFFF"/>
                </a:highlight>
                <a:latin typeface="Raleway"/>
                <a:ea typeface="Raleway"/>
                <a:cs typeface="Raleway"/>
                <a:sym typeface="Raleway"/>
              </a:rPr>
              <a:t>Activation functions: Linear and Relu</a:t>
            </a:r>
            <a:endParaRPr b="1" sz="1300">
              <a:solidFill>
                <a:srgbClr val="212121"/>
              </a:solidFill>
              <a:highlight>
                <a:srgbClr val="FFFFFF"/>
              </a:highlight>
              <a:latin typeface="Raleway"/>
              <a:ea typeface="Raleway"/>
              <a:cs typeface="Raleway"/>
              <a:sym typeface="Raleway"/>
            </a:endParaRPr>
          </a:p>
        </p:txBody>
      </p:sp>
      <p:pic>
        <p:nvPicPr>
          <p:cNvPr id="196" name="Google Shape;196;p15"/>
          <p:cNvPicPr preferRelativeResize="0"/>
          <p:nvPr/>
        </p:nvPicPr>
        <p:blipFill>
          <a:blip r:embed="rId3">
            <a:alphaModFix/>
          </a:blip>
          <a:stretch>
            <a:fillRect/>
          </a:stretch>
        </p:blipFill>
        <p:spPr>
          <a:xfrm>
            <a:off x="6258168" y="681000"/>
            <a:ext cx="2288157" cy="1623850"/>
          </a:xfrm>
          <a:prstGeom prst="rect">
            <a:avLst/>
          </a:prstGeom>
          <a:noFill/>
          <a:ln>
            <a:noFill/>
          </a:ln>
        </p:spPr>
      </p:pic>
      <p:pic>
        <p:nvPicPr>
          <p:cNvPr id="197" name="Google Shape;197;p15"/>
          <p:cNvPicPr preferRelativeResize="0"/>
          <p:nvPr/>
        </p:nvPicPr>
        <p:blipFill>
          <a:blip r:embed="rId4">
            <a:alphaModFix/>
          </a:blip>
          <a:stretch>
            <a:fillRect/>
          </a:stretch>
        </p:blipFill>
        <p:spPr>
          <a:xfrm>
            <a:off x="3821737" y="1885950"/>
            <a:ext cx="2288175" cy="1623860"/>
          </a:xfrm>
          <a:prstGeom prst="rect">
            <a:avLst/>
          </a:prstGeom>
          <a:noFill/>
          <a:ln>
            <a:noFill/>
          </a:ln>
        </p:spPr>
      </p:pic>
      <p:pic>
        <p:nvPicPr>
          <p:cNvPr id="198" name="Google Shape;198;p15"/>
          <p:cNvPicPr preferRelativeResize="0"/>
          <p:nvPr/>
        </p:nvPicPr>
        <p:blipFill>
          <a:blip r:embed="rId5">
            <a:alphaModFix/>
          </a:blip>
          <a:stretch>
            <a:fillRect/>
          </a:stretch>
        </p:blipFill>
        <p:spPr>
          <a:xfrm>
            <a:off x="6438373" y="2801325"/>
            <a:ext cx="2053052" cy="1457013"/>
          </a:xfrm>
          <a:prstGeom prst="rect">
            <a:avLst/>
          </a:prstGeom>
          <a:noFill/>
          <a:ln>
            <a:noFill/>
          </a:ln>
        </p:spPr>
      </p:pic>
      <p:sp>
        <p:nvSpPr>
          <p:cNvPr id="199" name="Google Shape;199;p15"/>
          <p:cNvSpPr txBox="1"/>
          <p:nvPr/>
        </p:nvSpPr>
        <p:spPr>
          <a:xfrm>
            <a:off x="6581500" y="4300350"/>
            <a:ext cx="21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Mean MAE: </a:t>
            </a:r>
            <a:r>
              <a:rPr lang="en" sz="1100">
                <a:solidFill>
                  <a:schemeClr val="dk2"/>
                </a:solidFill>
                <a:highlight>
                  <a:srgbClr val="FFFFFF"/>
                </a:highlight>
              </a:rPr>
              <a:t>0.52132695</a:t>
            </a:r>
            <a:endParaRPr>
              <a:latin typeface="Lato"/>
              <a:ea typeface="Lato"/>
              <a:cs typeface="Lato"/>
              <a:sym typeface="Lato"/>
            </a:endParaRPr>
          </a:p>
        </p:txBody>
      </p:sp>
      <p:sp>
        <p:nvSpPr>
          <p:cNvPr id="200" name="Google Shape;200;p15"/>
          <p:cNvSpPr txBox="1"/>
          <p:nvPr/>
        </p:nvSpPr>
        <p:spPr>
          <a:xfrm>
            <a:off x="6383550" y="2401125"/>
            <a:ext cx="21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  Mean Loss: </a:t>
            </a:r>
            <a:r>
              <a:rPr lang="en" sz="1100">
                <a:solidFill>
                  <a:schemeClr val="dk2"/>
                </a:solidFill>
                <a:highlight>
                  <a:srgbClr val="FFFFFF"/>
                </a:highlight>
              </a:rPr>
              <a:t>0.56776154</a:t>
            </a:r>
            <a:r>
              <a:rPr lang="en">
                <a:solidFill>
                  <a:schemeClr val="dk2"/>
                </a:solidFill>
                <a:latin typeface="Lato"/>
                <a:ea typeface="Lato"/>
                <a:cs typeface="Lato"/>
                <a:sym typeface="Lato"/>
              </a:rPr>
              <a:t>	</a:t>
            </a:r>
            <a:endParaRPr>
              <a:latin typeface="Lato"/>
              <a:ea typeface="Lato"/>
              <a:cs typeface="Lato"/>
              <a:sym typeface="Lato"/>
            </a:endParaRPr>
          </a:p>
        </p:txBody>
      </p:sp>
      <p:sp>
        <p:nvSpPr>
          <p:cNvPr id="201" name="Google Shape;201;p15"/>
          <p:cNvSpPr txBox="1"/>
          <p:nvPr/>
        </p:nvSpPr>
        <p:spPr>
          <a:xfrm>
            <a:off x="3864550" y="3614475"/>
            <a:ext cx="21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   </a:t>
            </a:r>
            <a:r>
              <a:rPr lang="en">
                <a:solidFill>
                  <a:schemeClr val="dk2"/>
                </a:solidFill>
                <a:latin typeface="Lato"/>
                <a:ea typeface="Lato"/>
                <a:cs typeface="Lato"/>
                <a:sym typeface="Lato"/>
              </a:rPr>
              <a:t>Mean RMSE: </a:t>
            </a:r>
            <a:r>
              <a:rPr lang="en" sz="1100">
                <a:solidFill>
                  <a:schemeClr val="dk2"/>
                </a:solidFill>
                <a:highlight>
                  <a:srgbClr val="FFFFFF"/>
                </a:highlight>
              </a:rPr>
              <a:t>0.52132695</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descr="Background pointer shape in timeline graphic" id="206" name="Google Shape;206;p16"/>
          <p:cNvSpPr/>
          <p:nvPr/>
        </p:nvSpPr>
        <p:spPr>
          <a:xfrm>
            <a:off x="340927" y="2199000"/>
            <a:ext cx="13986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6"/>
          <p:cNvSpPr txBox="1"/>
          <p:nvPr>
            <p:ph idx="4294967295" type="body"/>
          </p:nvPr>
        </p:nvSpPr>
        <p:spPr>
          <a:xfrm>
            <a:off x="340923" y="2336550"/>
            <a:ext cx="1455600" cy="47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1600">
                <a:solidFill>
                  <a:schemeClr val="lt1"/>
                </a:solidFill>
              </a:rPr>
              <a:t>1</a:t>
            </a:r>
            <a:endParaRPr b="1" sz="1600">
              <a:solidFill>
                <a:schemeClr val="lt1"/>
              </a:solidFill>
            </a:endParaRPr>
          </a:p>
        </p:txBody>
      </p:sp>
      <p:grpSp>
        <p:nvGrpSpPr>
          <p:cNvPr id="208" name="Google Shape;208;p16"/>
          <p:cNvGrpSpPr/>
          <p:nvPr/>
        </p:nvGrpSpPr>
        <p:grpSpPr>
          <a:xfrm>
            <a:off x="969270" y="1610215"/>
            <a:ext cx="198900" cy="593656"/>
            <a:chOff x="777447" y="1610215"/>
            <a:chExt cx="198900" cy="593656"/>
          </a:xfrm>
        </p:grpSpPr>
        <p:cxnSp>
          <p:nvCxnSpPr>
            <p:cNvPr id="209" name="Google Shape;209;p16"/>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210" name="Google Shape;210;p16"/>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 name="Google Shape;211;p16"/>
          <p:cNvSpPr txBox="1"/>
          <p:nvPr>
            <p:ph idx="4294967295" type="body"/>
          </p:nvPr>
        </p:nvSpPr>
        <p:spPr>
          <a:xfrm>
            <a:off x="705575" y="1077645"/>
            <a:ext cx="726300" cy="39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en" sz="1400">
                <a:latin typeface="Raleway"/>
                <a:ea typeface="Raleway"/>
                <a:cs typeface="Raleway"/>
                <a:sym typeface="Raleway"/>
              </a:rPr>
              <a:t>EDA</a:t>
            </a:r>
            <a:endParaRPr b="1" sz="1400">
              <a:latin typeface="Raleway"/>
              <a:ea typeface="Raleway"/>
              <a:cs typeface="Raleway"/>
              <a:sym typeface="Raleway"/>
            </a:endParaRPr>
          </a:p>
        </p:txBody>
      </p:sp>
      <p:sp>
        <p:nvSpPr>
          <p:cNvPr descr="Background pointer shape in timeline graphic" id="212" name="Google Shape;212;p16"/>
          <p:cNvSpPr/>
          <p:nvPr/>
        </p:nvSpPr>
        <p:spPr>
          <a:xfrm>
            <a:off x="1292926" y="2199000"/>
            <a:ext cx="13155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6"/>
          <p:cNvSpPr txBox="1"/>
          <p:nvPr>
            <p:ph idx="4294967295" type="body"/>
          </p:nvPr>
        </p:nvSpPr>
        <p:spPr>
          <a:xfrm>
            <a:off x="1663322" y="2336550"/>
            <a:ext cx="726300" cy="47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1600">
                <a:solidFill>
                  <a:schemeClr val="lt1"/>
                </a:solidFill>
              </a:rPr>
              <a:t>2</a:t>
            </a:r>
            <a:endParaRPr b="1" sz="1600">
              <a:solidFill>
                <a:schemeClr val="lt1"/>
              </a:solidFill>
            </a:endParaRPr>
          </a:p>
        </p:txBody>
      </p:sp>
      <p:grpSp>
        <p:nvGrpSpPr>
          <p:cNvPr id="214" name="Google Shape;214;p16"/>
          <p:cNvGrpSpPr/>
          <p:nvPr/>
        </p:nvGrpSpPr>
        <p:grpSpPr>
          <a:xfrm>
            <a:off x="1851232" y="2938958"/>
            <a:ext cx="198900" cy="593656"/>
            <a:chOff x="2223534" y="2938958"/>
            <a:chExt cx="198900" cy="593656"/>
          </a:xfrm>
        </p:grpSpPr>
        <p:cxnSp>
          <p:nvCxnSpPr>
            <p:cNvPr id="215" name="Google Shape;215;p16"/>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216" name="Google Shape;216;p16"/>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16"/>
          <p:cNvSpPr txBox="1"/>
          <p:nvPr>
            <p:ph idx="4294967295" type="body"/>
          </p:nvPr>
        </p:nvSpPr>
        <p:spPr>
          <a:xfrm>
            <a:off x="453550" y="3664625"/>
            <a:ext cx="2904900" cy="83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en" sz="1300">
                <a:latin typeface="Raleway"/>
                <a:ea typeface="Raleway"/>
                <a:cs typeface="Raleway"/>
                <a:sym typeface="Raleway"/>
              </a:rPr>
              <a:t>Unsupervised Learning (k means &amp; agglomerative clustering)</a:t>
            </a:r>
            <a:endParaRPr b="1" sz="1300">
              <a:latin typeface="Raleway"/>
              <a:ea typeface="Raleway"/>
              <a:cs typeface="Raleway"/>
              <a:sym typeface="Raleway"/>
            </a:endParaRPr>
          </a:p>
        </p:txBody>
      </p:sp>
      <p:grpSp>
        <p:nvGrpSpPr>
          <p:cNvPr id="218" name="Google Shape;218;p16"/>
          <p:cNvGrpSpPr/>
          <p:nvPr/>
        </p:nvGrpSpPr>
        <p:grpSpPr>
          <a:xfrm>
            <a:off x="4534270" y="1628840"/>
            <a:ext cx="198900" cy="593656"/>
            <a:chOff x="3918084" y="1610215"/>
            <a:chExt cx="198900" cy="593656"/>
          </a:xfrm>
        </p:grpSpPr>
        <p:cxnSp>
          <p:nvCxnSpPr>
            <p:cNvPr id="219" name="Google Shape;219;p16"/>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20" name="Google Shape;220;p16"/>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 name="Google Shape;221;p16"/>
          <p:cNvSpPr txBox="1"/>
          <p:nvPr>
            <p:ph idx="4294967295" type="body"/>
          </p:nvPr>
        </p:nvSpPr>
        <p:spPr>
          <a:xfrm>
            <a:off x="1495650" y="486000"/>
            <a:ext cx="2437800" cy="171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en" sz="1300">
                <a:latin typeface="Raleway"/>
                <a:ea typeface="Raleway"/>
                <a:cs typeface="Raleway"/>
                <a:sym typeface="Raleway"/>
              </a:rPr>
              <a:t>Preprocessing (label encoding, scaling, feature selection,dimensionality reduction train-test split)</a:t>
            </a:r>
            <a:endParaRPr b="1" sz="1300">
              <a:latin typeface="Raleway"/>
              <a:ea typeface="Raleway"/>
              <a:cs typeface="Raleway"/>
              <a:sym typeface="Raleway"/>
            </a:endParaRPr>
          </a:p>
        </p:txBody>
      </p:sp>
      <p:sp>
        <p:nvSpPr>
          <p:cNvPr id="222" name="Google Shape;222;p16"/>
          <p:cNvSpPr txBox="1"/>
          <p:nvPr>
            <p:ph idx="4294967295" type="body"/>
          </p:nvPr>
        </p:nvSpPr>
        <p:spPr>
          <a:xfrm>
            <a:off x="5416699" y="2336550"/>
            <a:ext cx="1315500" cy="47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1600">
                <a:solidFill>
                  <a:schemeClr val="lt1"/>
                </a:solidFill>
              </a:rPr>
              <a:t>4</a:t>
            </a:r>
            <a:endParaRPr b="1" sz="1600">
              <a:solidFill>
                <a:schemeClr val="lt1"/>
              </a:solidFill>
            </a:endParaRPr>
          </a:p>
        </p:txBody>
      </p:sp>
      <p:grpSp>
        <p:nvGrpSpPr>
          <p:cNvPr id="223" name="Google Shape;223;p16"/>
          <p:cNvGrpSpPr/>
          <p:nvPr/>
        </p:nvGrpSpPr>
        <p:grpSpPr>
          <a:xfrm>
            <a:off x="7442795" y="2938958"/>
            <a:ext cx="198900" cy="593656"/>
            <a:chOff x="5958946" y="2938958"/>
            <a:chExt cx="198900" cy="593656"/>
          </a:xfrm>
        </p:grpSpPr>
        <p:cxnSp>
          <p:nvCxnSpPr>
            <p:cNvPr id="224" name="Google Shape;224;p16"/>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225" name="Google Shape;225;p16"/>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16"/>
          <p:cNvSpPr txBox="1"/>
          <p:nvPr>
            <p:ph idx="4294967295" type="body"/>
          </p:nvPr>
        </p:nvSpPr>
        <p:spPr>
          <a:xfrm>
            <a:off x="3256425" y="3611850"/>
            <a:ext cx="1315500" cy="12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en" sz="1400">
                <a:latin typeface="Raleway"/>
                <a:ea typeface="Raleway"/>
                <a:cs typeface="Raleway"/>
                <a:sym typeface="Raleway"/>
              </a:rPr>
              <a:t>PCA  (Reduced feature set from 12 to 5)</a:t>
            </a:r>
            <a:endParaRPr b="1" sz="1400">
              <a:latin typeface="Raleway"/>
              <a:ea typeface="Raleway"/>
              <a:cs typeface="Raleway"/>
              <a:sym typeface="Raleway"/>
            </a:endParaRPr>
          </a:p>
        </p:txBody>
      </p:sp>
      <p:sp>
        <p:nvSpPr>
          <p:cNvPr id="227" name="Google Shape;227;p16"/>
          <p:cNvSpPr txBox="1"/>
          <p:nvPr>
            <p:ph idx="4294967295" type="body"/>
          </p:nvPr>
        </p:nvSpPr>
        <p:spPr>
          <a:xfrm>
            <a:off x="7111512" y="2336550"/>
            <a:ext cx="1315500" cy="47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1600">
                <a:solidFill>
                  <a:schemeClr val="lt1"/>
                </a:solidFill>
              </a:rPr>
              <a:t>5</a:t>
            </a:r>
            <a:endParaRPr b="1" sz="1600">
              <a:solidFill>
                <a:schemeClr val="lt1"/>
              </a:solidFill>
            </a:endParaRPr>
          </a:p>
        </p:txBody>
      </p:sp>
      <p:sp>
        <p:nvSpPr>
          <p:cNvPr id="228" name="Google Shape;228;p16"/>
          <p:cNvSpPr txBox="1"/>
          <p:nvPr>
            <p:ph idx="4294967295" type="body"/>
          </p:nvPr>
        </p:nvSpPr>
        <p:spPr>
          <a:xfrm>
            <a:off x="7225475" y="3664625"/>
            <a:ext cx="1201500" cy="59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en" sz="1400">
                <a:latin typeface="Raleway"/>
                <a:ea typeface="Raleway"/>
                <a:cs typeface="Raleway"/>
                <a:sym typeface="Raleway"/>
              </a:rPr>
              <a:t>Inference</a:t>
            </a:r>
            <a:endParaRPr b="1" sz="1400">
              <a:latin typeface="Raleway"/>
              <a:ea typeface="Raleway"/>
              <a:cs typeface="Raleway"/>
              <a:sym typeface="Raleway"/>
            </a:endParaRPr>
          </a:p>
        </p:txBody>
      </p:sp>
      <p:sp>
        <p:nvSpPr>
          <p:cNvPr descr="Background pointer shape in timeline graphic" id="229" name="Google Shape;229;p16"/>
          <p:cNvSpPr/>
          <p:nvPr/>
        </p:nvSpPr>
        <p:spPr>
          <a:xfrm>
            <a:off x="2245751" y="2199000"/>
            <a:ext cx="13155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Background pointer shape in timeline graphic" id="230" name="Google Shape;230;p16"/>
          <p:cNvSpPr/>
          <p:nvPr/>
        </p:nvSpPr>
        <p:spPr>
          <a:xfrm>
            <a:off x="3209914" y="2199000"/>
            <a:ext cx="13155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Background pointer shape in timeline graphic" id="231" name="Google Shape;231;p16"/>
          <p:cNvSpPr/>
          <p:nvPr/>
        </p:nvSpPr>
        <p:spPr>
          <a:xfrm>
            <a:off x="5031051" y="2199000"/>
            <a:ext cx="13155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Background pointer shape in timeline graphic" id="232" name="Google Shape;232;p16"/>
          <p:cNvSpPr/>
          <p:nvPr/>
        </p:nvSpPr>
        <p:spPr>
          <a:xfrm>
            <a:off x="6925926" y="2199000"/>
            <a:ext cx="13155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Background pointer shape in timeline graphic" id="233" name="Google Shape;233;p16"/>
          <p:cNvSpPr/>
          <p:nvPr/>
        </p:nvSpPr>
        <p:spPr>
          <a:xfrm>
            <a:off x="5973101" y="2199000"/>
            <a:ext cx="13155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Background pointer shape in timeline graphic" id="234" name="Google Shape;234;p16"/>
          <p:cNvSpPr/>
          <p:nvPr/>
        </p:nvSpPr>
        <p:spPr>
          <a:xfrm>
            <a:off x="4109414" y="2199000"/>
            <a:ext cx="13155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6"/>
          <p:cNvSpPr txBox="1"/>
          <p:nvPr>
            <p:ph idx="4294967295" type="body"/>
          </p:nvPr>
        </p:nvSpPr>
        <p:spPr>
          <a:xfrm>
            <a:off x="5362522" y="2300650"/>
            <a:ext cx="726300" cy="47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1600">
                <a:solidFill>
                  <a:schemeClr val="lt1"/>
                </a:solidFill>
              </a:rPr>
              <a:t>6</a:t>
            </a:r>
            <a:endParaRPr b="1" sz="1600">
              <a:solidFill>
                <a:schemeClr val="lt1"/>
              </a:solidFill>
            </a:endParaRPr>
          </a:p>
        </p:txBody>
      </p:sp>
      <p:sp>
        <p:nvSpPr>
          <p:cNvPr id="236" name="Google Shape;236;p16"/>
          <p:cNvSpPr txBox="1"/>
          <p:nvPr>
            <p:ph idx="4294967295" type="body"/>
          </p:nvPr>
        </p:nvSpPr>
        <p:spPr>
          <a:xfrm>
            <a:off x="4458134" y="2336550"/>
            <a:ext cx="726300" cy="47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1600">
                <a:solidFill>
                  <a:schemeClr val="lt1"/>
                </a:solidFill>
              </a:rPr>
              <a:t>5</a:t>
            </a:r>
            <a:endParaRPr b="1" sz="1600">
              <a:solidFill>
                <a:schemeClr val="lt1"/>
              </a:solidFill>
            </a:endParaRPr>
          </a:p>
        </p:txBody>
      </p:sp>
      <p:sp>
        <p:nvSpPr>
          <p:cNvPr id="237" name="Google Shape;237;p16"/>
          <p:cNvSpPr txBox="1"/>
          <p:nvPr>
            <p:ph idx="4294967295" type="body"/>
          </p:nvPr>
        </p:nvSpPr>
        <p:spPr>
          <a:xfrm>
            <a:off x="2581447" y="2300650"/>
            <a:ext cx="726300" cy="47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1600">
                <a:solidFill>
                  <a:schemeClr val="lt1"/>
                </a:solidFill>
              </a:rPr>
              <a:t>3</a:t>
            </a:r>
            <a:endParaRPr b="1" sz="1600">
              <a:solidFill>
                <a:schemeClr val="lt1"/>
              </a:solidFill>
            </a:endParaRPr>
          </a:p>
        </p:txBody>
      </p:sp>
      <p:sp>
        <p:nvSpPr>
          <p:cNvPr id="238" name="Google Shape;238;p16"/>
          <p:cNvSpPr txBox="1"/>
          <p:nvPr>
            <p:ph idx="4294967295" type="body"/>
          </p:nvPr>
        </p:nvSpPr>
        <p:spPr>
          <a:xfrm>
            <a:off x="3499584" y="2336550"/>
            <a:ext cx="726300" cy="47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1600">
                <a:solidFill>
                  <a:schemeClr val="lt1"/>
                </a:solidFill>
              </a:rPr>
              <a:t>4</a:t>
            </a:r>
            <a:endParaRPr b="1" sz="1600">
              <a:solidFill>
                <a:schemeClr val="lt1"/>
              </a:solidFill>
            </a:endParaRPr>
          </a:p>
        </p:txBody>
      </p:sp>
      <p:sp>
        <p:nvSpPr>
          <p:cNvPr id="239" name="Google Shape;239;p16"/>
          <p:cNvSpPr txBox="1"/>
          <p:nvPr>
            <p:ph idx="4294967295" type="body"/>
          </p:nvPr>
        </p:nvSpPr>
        <p:spPr>
          <a:xfrm>
            <a:off x="6266922" y="2336550"/>
            <a:ext cx="726300" cy="47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1600">
                <a:solidFill>
                  <a:schemeClr val="lt1"/>
                </a:solidFill>
              </a:rPr>
              <a:t>7</a:t>
            </a:r>
            <a:endParaRPr b="1" sz="1600">
              <a:solidFill>
                <a:schemeClr val="lt1"/>
              </a:solidFill>
            </a:endParaRPr>
          </a:p>
        </p:txBody>
      </p:sp>
      <p:sp>
        <p:nvSpPr>
          <p:cNvPr id="240" name="Google Shape;240;p16"/>
          <p:cNvSpPr txBox="1"/>
          <p:nvPr>
            <p:ph idx="4294967295" type="body"/>
          </p:nvPr>
        </p:nvSpPr>
        <p:spPr>
          <a:xfrm>
            <a:off x="7225472" y="2300650"/>
            <a:ext cx="726300" cy="47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 sz="1600">
                <a:solidFill>
                  <a:schemeClr val="lt1"/>
                </a:solidFill>
              </a:rPr>
              <a:t>8</a:t>
            </a:r>
            <a:endParaRPr b="1" sz="1600">
              <a:solidFill>
                <a:schemeClr val="lt1"/>
              </a:solidFill>
            </a:endParaRPr>
          </a:p>
        </p:txBody>
      </p:sp>
      <p:grpSp>
        <p:nvGrpSpPr>
          <p:cNvPr id="241" name="Google Shape;241;p16"/>
          <p:cNvGrpSpPr/>
          <p:nvPr/>
        </p:nvGrpSpPr>
        <p:grpSpPr>
          <a:xfrm>
            <a:off x="5524932" y="2921008"/>
            <a:ext cx="198900" cy="593656"/>
            <a:chOff x="2223534" y="2938958"/>
            <a:chExt cx="198900" cy="593656"/>
          </a:xfrm>
        </p:grpSpPr>
        <p:cxnSp>
          <p:nvCxnSpPr>
            <p:cNvPr id="242" name="Google Shape;242;p16"/>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243" name="Google Shape;243;p16"/>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 name="Google Shape;244;p16"/>
          <p:cNvGrpSpPr/>
          <p:nvPr/>
        </p:nvGrpSpPr>
        <p:grpSpPr>
          <a:xfrm>
            <a:off x="3735895" y="2938958"/>
            <a:ext cx="198900" cy="593656"/>
            <a:chOff x="2223534" y="2938958"/>
            <a:chExt cx="198900" cy="593656"/>
          </a:xfrm>
        </p:grpSpPr>
        <p:cxnSp>
          <p:nvCxnSpPr>
            <p:cNvPr id="245" name="Google Shape;245;p16"/>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246" name="Google Shape;246;p16"/>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 name="Google Shape;247;p16"/>
          <p:cNvGrpSpPr/>
          <p:nvPr/>
        </p:nvGrpSpPr>
        <p:grpSpPr>
          <a:xfrm>
            <a:off x="6424145" y="1628840"/>
            <a:ext cx="198900" cy="593656"/>
            <a:chOff x="777447" y="1610215"/>
            <a:chExt cx="198900" cy="593656"/>
          </a:xfrm>
        </p:grpSpPr>
        <p:cxnSp>
          <p:nvCxnSpPr>
            <p:cNvPr id="248" name="Google Shape;248;p16"/>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249" name="Google Shape;249;p16"/>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 name="Google Shape;250;p16"/>
          <p:cNvGrpSpPr/>
          <p:nvPr/>
        </p:nvGrpSpPr>
        <p:grpSpPr>
          <a:xfrm>
            <a:off x="2644408" y="1610215"/>
            <a:ext cx="198900" cy="593656"/>
            <a:chOff x="777447" y="1610215"/>
            <a:chExt cx="198900" cy="593656"/>
          </a:xfrm>
        </p:grpSpPr>
        <p:cxnSp>
          <p:nvCxnSpPr>
            <p:cNvPr id="251" name="Google Shape;251;p16"/>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252" name="Google Shape;252;p16"/>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3" name="Google Shape;253;p16"/>
          <p:cNvSpPr txBox="1"/>
          <p:nvPr/>
        </p:nvSpPr>
        <p:spPr>
          <a:xfrm>
            <a:off x="3997225" y="1077500"/>
            <a:ext cx="120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MLR </a:t>
            </a:r>
            <a:endParaRPr b="1">
              <a:latin typeface="Lato"/>
              <a:ea typeface="Lato"/>
              <a:cs typeface="Lato"/>
              <a:sym typeface="Lato"/>
            </a:endParaRPr>
          </a:p>
        </p:txBody>
      </p:sp>
      <p:sp>
        <p:nvSpPr>
          <p:cNvPr id="254" name="Google Shape;254;p16"/>
          <p:cNvSpPr txBox="1"/>
          <p:nvPr/>
        </p:nvSpPr>
        <p:spPr>
          <a:xfrm>
            <a:off x="4991425" y="3547350"/>
            <a:ext cx="145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5-fold cross validation on MLR </a:t>
            </a:r>
            <a:endParaRPr b="1">
              <a:latin typeface="Lato"/>
              <a:ea typeface="Lato"/>
              <a:cs typeface="Lato"/>
              <a:sym typeface="Lato"/>
            </a:endParaRPr>
          </a:p>
        </p:txBody>
      </p:sp>
      <p:sp>
        <p:nvSpPr>
          <p:cNvPr id="255" name="Google Shape;255;p16"/>
          <p:cNvSpPr txBox="1"/>
          <p:nvPr/>
        </p:nvSpPr>
        <p:spPr>
          <a:xfrm>
            <a:off x="5723825" y="861950"/>
            <a:ext cx="150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DL Neural Net</a:t>
            </a:r>
            <a:endParaRPr b="1">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8"/>
          <p:cNvSpPr txBox="1"/>
          <p:nvPr>
            <p:ph type="title"/>
          </p:nvPr>
        </p:nvSpPr>
        <p:spPr>
          <a:xfrm>
            <a:off x="423600" y="687750"/>
            <a:ext cx="8296800" cy="154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Thank You!</a:t>
            </a:r>
            <a:endParaRPr/>
          </a:p>
        </p:txBody>
      </p:sp>
      <p:pic>
        <p:nvPicPr>
          <p:cNvPr id="261" name="Google Shape;261;p18"/>
          <p:cNvPicPr preferRelativeResize="0"/>
          <p:nvPr/>
        </p:nvPicPr>
        <p:blipFill rotWithShape="1">
          <a:blip r:embed="rId3">
            <a:alphaModFix/>
          </a:blip>
          <a:srcRect b="0" l="-8650" r="8650" t="0"/>
          <a:stretch/>
        </p:blipFill>
        <p:spPr>
          <a:xfrm>
            <a:off x="1368550" y="1990338"/>
            <a:ext cx="5829300" cy="263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type="title"/>
          </p:nvPr>
        </p:nvSpPr>
        <p:spPr>
          <a:xfrm>
            <a:off x="265500" y="1912650"/>
            <a:ext cx="4045200" cy="131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Line Up</a:t>
            </a:r>
            <a:endParaRPr/>
          </a:p>
        </p:txBody>
      </p:sp>
      <p:sp>
        <p:nvSpPr>
          <p:cNvPr id="81" name="Google Shape;81;p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b="1" lang="en"/>
              <a:t>An Introduction</a:t>
            </a:r>
            <a:endParaRPr b="1"/>
          </a:p>
          <a:p>
            <a:pPr indent="-342900" lvl="0" marL="457200" rtl="0" algn="l">
              <a:lnSpc>
                <a:spcPct val="115000"/>
              </a:lnSpc>
              <a:spcBef>
                <a:spcPts val="0"/>
              </a:spcBef>
              <a:spcAft>
                <a:spcPts val="0"/>
              </a:spcAft>
              <a:buSzPts val="1800"/>
              <a:buChar char="●"/>
            </a:pPr>
            <a:r>
              <a:rPr b="1" lang="en"/>
              <a:t>EDA</a:t>
            </a:r>
            <a:endParaRPr b="1"/>
          </a:p>
          <a:p>
            <a:pPr indent="-342900" lvl="0" marL="457200" rtl="0" algn="l">
              <a:lnSpc>
                <a:spcPct val="115000"/>
              </a:lnSpc>
              <a:spcBef>
                <a:spcPts val="0"/>
              </a:spcBef>
              <a:spcAft>
                <a:spcPts val="0"/>
              </a:spcAft>
              <a:buSzPts val="1800"/>
              <a:buChar char="●"/>
            </a:pPr>
            <a:r>
              <a:rPr b="1" lang="en"/>
              <a:t>Clustering</a:t>
            </a:r>
            <a:endParaRPr b="1"/>
          </a:p>
          <a:p>
            <a:pPr indent="-342900" lvl="0" marL="457200" rtl="0" algn="l">
              <a:lnSpc>
                <a:spcPct val="115000"/>
              </a:lnSpc>
              <a:spcBef>
                <a:spcPts val="0"/>
              </a:spcBef>
              <a:spcAft>
                <a:spcPts val="0"/>
              </a:spcAft>
              <a:buSzPts val="1800"/>
              <a:buChar char="●"/>
            </a:pPr>
            <a:r>
              <a:rPr b="1" lang="en"/>
              <a:t>Preprocessing</a:t>
            </a:r>
            <a:endParaRPr b="1"/>
          </a:p>
          <a:p>
            <a:pPr indent="-342900" lvl="0" marL="457200" rtl="0" algn="l">
              <a:lnSpc>
                <a:spcPct val="115000"/>
              </a:lnSpc>
              <a:spcBef>
                <a:spcPts val="0"/>
              </a:spcBef>
              <a:spcAft>
                <a:spcPts val="0"/>
              </a:spcAft>
              <a:buSzPts val="1800"/>
              <a:buChar char="●"/>
            </a:pPr>
            <a:r>
              <a:rPr b="1" lang="en"/>
              <a:t>MLR, DL Neural Net, Inference</a:t>
            </a:r>
            <a:endParaRPr b="1"/>
          </a:p>
          <a:p>
            <a:pPr indent="0" lvl="0" marL="457200" rtl="0" algn="l">
              <a:lnSpc>
                <a:spcPct val="115000"/>
              </a:lnSpc>
              <a:spcBef>
                <a:spcPts val="0"/>
              </a:spcBef>
              <a:spcAft>
                <a:spcPts val="0"/>
              </a:spcAft>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Watch the 154th Belmont Stakes at Belmont Park to see who wins the final leg of the Triple Crown! #NBCSports #HorseRacing #BelmontStakes&#10;» Subscribe to NBC Sports: https://www.youtube.com/nbcsports?sub_confirmation=1&#10;» Watch Live Sports on NBCSports.com: http://www.nbcsports.com/live&#10;» Get more horse racing news on NBC Sports: https://www.nbcsports.com/horse-racing&#10;&#10;NBC Sports Group serves sports fans 24/7 with premier live events, insightful studio shows, and compelling original programming. NBC Sports is an established leader in the sports media landscape with an unparalleled collection of sports properties that include the Olympics, NFL, Premier League, NHL, NASCAR, PGA TOUR, the Kentucky Derby, Tour de France, French Open, IndyCar and many more. Subscribe to our channel for the latest sporting news and highlights!&#10;&#10;The Kentucky Derby, Preakness and Belmont Stakes are far more than just two-minute horse races… They are 300 years of history, tradition and athleticism, all rolled into single sporting events. Celebrating the pursuit of American excellence, NBC Sports is the exclusive home to all three races of the Triple Crown.&#10;&#10;Beyond the Triple Crown, NBC Sports broadcasts some of the most important and prestigious events in all of horse racing. With exclusive media rights to the Breeders’ Cup Challenge Series and the Breeders’ Cup Classic, viewers can watch the best contenders compete across the country between June and November.&#10;&#10;Visit NBC Sports: https://www.nbcsports.com&#10;Find NBC Sports on Facebook: https://www.facebook.com/NBCSports&#10;Follow NBC Sports on Twitter: https://twitter.com/nbcsports&#10;Follow NBC Sports on Instagram: https://www.instagram.com/nbcsports/&#10;&#10;https://www.nbcsports.com/nfl/sunday-night-football&#10;https://nbcsports.com/motors/nascar&#10;https://nbcsports.com/soccer/premier-league&#10;&#10;The 2022 Belmont Stakes (FULL RACE) | NBC Sports&#10;https://www.youtube.com/nbcsports" id="86" name="Google Shape;86;p3" title="The 2022 Belmont Stakes (FULL RACE) | NBC Sports">
            <a:hlinkClick r:id="rId3"/>
          </p:cNvPr>
          <p:cNvPicPr preferRelativeResize="0"/>
          <p:nvPr/>
        </p:nvPicPr>
        <p:blipFill rotWithShape="1">
          <a:blip r:embed="rId4">
            <a:alphaModFix/>
          </a:blip>
          <a:srcRect b="0" l="0" r="0" t="0"/>
          <a:stretch/>
        </p:blipFill>
        <p:spPr>
          <a:xfrm>
            <a:off x="653975" y="513300"/>
            <a:ext cx="5489200" cy="4116900"/>
          </a:xfrm>
          <a:prstGeom prst="rect">
            <a:avLst/>
          </a:prstGeom>
          <a:noFill/>
          <a:ln>
            <a:noFill/>
          </a:ln>
        </p:spPr>
      </p:pic>
      <p:sp>
        <p:nvSpPr>
          <p:cNvPr id="87" name="Google Shape;87;p3"/>
          <p:cNvSpPr txBox="1"/>
          <p:nvPr/>
        </p:nvSpPr>
        <p:spPr>
          <a:xfrm>
            <a:off x="6259150" y="656275"/>
            <a:ext cx="2805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Raleway"/>
                <a:ea typeface="Raleway"/>
                <a:cs typeface="Raleway"/>
                <a:sym typeface="Raleway"/>
              </a:rPr>
              <a:t>Ever seen a horse  race?</a:t>
            </a:r>
            <a:endParaRPr b="1" i="0" sz="16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Raleway"/>
                <a:ea typeface="Raleway"/>
                <a:cs typeface="Raleway"/>
                <a:sym typeface="Raleway"/>
              </a:rPr>
              <a:t>Have a look now ⬅️</a:t>
            </a:r>
            <a:endParaRPr b="1" i="0" sz="1600" u="none" cap="none" strike="noStrike">
              <a:solidFill>
                <a:srgbClr val="000000"/>
              </a:solidFill>
              <a:latin typeface="Raleway"/>
              <a:ea typeface="Raleway"/>
              <a:cs typeface="Raleway"/>
              <a:sym typeface="Raleway"/>
            </a:endParaRPr>
          </a:p>
        </p:txBody>
      </p:sp>
      <p:sp>
        <p:nvSpPr>
          <p:cNvPr id="88" name="Google Shape;88;p3"/>
          <p:cNvSpPr txBox="1"/>
          <p:nvPr/>
        </p:nvSpPr>
        <p:spPr>
          <a:xfrm>
            <a:off x="6348675" y="1355825"/>
            <a:ext cx="259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5"/>
              </a:rPr>
              <a:t>http://www.youtube.com/watch?v=89N4rRBxa88</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type="title"/>
          </p:nvPr>
        </p:nvSpPr>
        <p:spPr>
          <a:xfrm>
            <a:off x="525075" y="652150"/>
            <a:ext cx="81969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Introduction</a:t>
            </a:r>
            <a:endParaRPr/>
          </a:p>
        </p:txBody>
      </p:sp>
      <p:sp>
        <p:nvSpPr>
          <p:cNvPr id="94" name="Google Shape;94;p4"/>
          <p:cNvSpPr txBox="1"/>
          <p:nvPr/>
        </p:nvSpPr>
        <p:spPr>
          <a:xfrm>
            <a:off x="342900" y="1264450"/>
            <a:ext cx="8433300" cy="4525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2"/>
              </a:buClr>
              <a:buSzPts val="1400"/>
              <a:buFont typeface="Raleway SemiBold"/>
              <a:buChar char="●"/>
            </a:pPr>
            <a:r>
              <a:rPr b="0" i="0" lang="en" sz="1400" u="none" cap="none" strike="noStrike">
                <a:solidFill>
                  <a:schemeClr val="dk2"/>
                </a:solidFill>
                <a:latin typeface="Raleway SemiBold"/>
                <a:ea typeface="Raleway SemiBold"/>
                <a:cs typeface="Raleway SemiBold"/>
                <a:sym typeface="Raleway SemiBold"/>
              </a:rPr>
              <a:t>America’s most prestigious and oldest horse races are held annually at Aqueduct, Belmont, Saratoga.</a:t>
            </a:r>
            <a:r>
              <a:rPr b="0" i="0" lang="en" sz="1500" u="none" cap="none" strike="noStrike">
                <a:solidFill>
                  <a:schemeClr val="dk2"/>
                </a:solidFill>
                <a:latin typeface="Raleway SemiBold"/>
                <a:ea typeface="Raleway SemiBold"/>
                <a:cs typeface="Raleway SemiBold"/>
                <a:sym typeface="Raleway SemiBold"/>
              </a:rPr>
              <a:t>	</a:t>
            </a:r>
            <a:endParaRPr b="0" i="0" sz="1500" u="none" cap="none" strike="noStrike">
              <a:solidFill>
                <a:schemeClr val="dk2"/>
              </a:solidFill>
              <a:latin typeface="Raleway SemiBold"/>
              <a:ea typeface="Raleway SemiBold"/>
              <a:cs typeface="Raleway SemiBold"/>
              <a:sym typeface="Raleway SemiBold"/>
            </a:endParaRPr>
          </a:p>
          <a:p>
            <a:pPr indent="-317500" lvl="0" marL="457200" marR="0" rtl="0" algn="l">
              <a:lnSpc>
                <a:spcPct val="100000"/>
              </a:lnSpc>
              <a:spcBef>
                <a:spcPts val="0"/>
              </a:spcBef>
              <a:spcAft>
                <a:spcPts val="0"/>
              </a:spcAft>
              <a:buClr>
                <a:schemeClr val="dk2"/>
              </a:buClr>
              <a:buSzPts val="1400"/>
              <a:buFont typeface="Raleway SemiBold"/>
              <a:buChar char="●"/>
            </a:pPr>
            <a:r>
              <a:rPr b="0" i="0" lang="en" sz="1400" u="none" cap="none" strike="noStrike">
                <a:solidFill>
                  <a:schemeClr val="dk2"/>
                </a:solidFill>
                <a:latin typeface="Raleway SemiBold"/>
                <a:ea typeface="Raleway SemiBold"/>
                <a:cs typeface="Raleway SemiBold"/>
                <a:sym typeface="Raleway SemiBold"/>
              </a:rPr>
              <a:t>Each horse is tracked every 0.25 seconds using trakus index (real-time tracking system that determines the exact geographical location of the horse.</a:t>
            </a:r>
            <a:r>
              <a:rPr b="0" i="0" lang="en" sz="1200" u="none" cap="none" strike="noStrike">
                <a:solidFill>
                  <a:schemeClr val="dk2"/>
                </a:solidFill>
                <a:latin typeface="Arial"/>
                <a:ea typeface="Arial"/>
                <a:cs typeface="Arial"/>
                <a:sym typeface="Arial"/>
              </a:rPr>
              <a:t>	 	 	 		</a:t>
            </a:r>
            <a:endParaRPr b="0" i="0" sz="1400" u="none" cap="none" strike="noStrike">
              <a:solidFill>
                <a:schemeClr val="dk2"/>
              </a:solidFill>
              <a:latin typeface="Raleway SemiBold"/>
              <a:ea typeface="Raleway SemiBold"/>
              <a:cs typeface="Raleway SemiBold"/>
              <a:sym typeface="Raleway SemiBold"/>
            </a:endParaRPr>
          </a:p>
          <a:p>
            <a:pPr indent="45720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Some nuggets 🍗</a:t>
            </a:r>
            <a:endParaRPr b="0" i="0" sz="1400" u="none" cap="none" strike="noStrike">
              <a:solidFill>
                <a:schemeClr val="dk2"/>
              </a:solidFill>
              <a:latin typeface="Raleway SemiBold"/>
              <a:ea typeface="Raleway SemiBold"/>
              <a:cs typeface="Raleway SemiBold"/>
              <a:sym typeface="Raleway SemiBold"/>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1. Purse </a:t>
            </a:r>
            <a:endParaRPr b="0" i="0" sz="1400" u="none" cap="none" strike="noStrike">
              <a:solidFill>
                <a:schemeClr val="dk2"/>
              </a:solidFill>
              <a:latin typeface="Raleway SemiBold"/>
              <a:ea typeface="Raleway SemiBold"/>
              <a:cs typeface="Raleway SemiBold"/>
              <a:sym typeface="Raleway SemiBold"/>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2. Drafting Strategy</a:t>
            </a:r>
            <a:endParaRPr b="0" i="0" sz="1400" u="none" cap="none" strike="noStrike">
              <a:solidFill>
                <a:schemeClr val="dk2"/>
              </a:solidFill>
              <a:latin typeface="Raleway SemiBold"/>
              <a:ea typeface="Raleway SemiBold"/>
              <a:cs typeface="Raleway SemiBold"/>
              <a:sym typeface="Raleway SemiBold"/>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3. Maiden Races</a:t>
            </a:r>
            <a:endParaRPr b="0" i="0" sz="1400" u="none" cap="none" strike="noStrike">
              <a:solidFill>
                <a:schemeClr val="dk2"/>
              </a:solidFill>
              <a:latin typeface="Raleway SemiBold"/>
              <a:ea typeface="Raleway SemiBold"/>
              <a:cs typeface="Raleway SemiBold"/>
              <a:sym typeface="Raleway SemiBold"/>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4. Stakes</a:t>
            </a:r>
            <a:endParaRPr b="0" i="0" sz="1400" u="none" cap="none" strike="noStrike">
              <a:solidFill>
                <a:schemeClr val="dk2"/>
              </a:solidFill>
              <a:latin typeface="Raleway SemiBold"/>
              <a:ea typeface="Raleway SemiBold"/>
              <a:cs typeface="Raleway SemiBold"/>
              <a:sym typeface="Raleway SemiBold"/>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5. Allowance Races</a:t>
            </a:r>
            <a:endParaRPr b="0" i="0" sz="1400" u="none" cap="none" strike="noStrike">
              <a:solidFill>
                <a:schemeClr val="dk2"/>
              </a:solidFill>
              <a:latin typeface="Raleway SemiBold"/>
              <a:ea typeface="Raleway SemiBold"/>
              <a:cs typeface="Raleway SemiBold"/>
              <a:sym typeface="Raleway SemiBold"/>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6. Claiming Races</a:t>
            </a:r>
            <a:endParaRPr b="0" i="0" sz="1400" u="none" cap="none" strike="noStrike">
              <a:solidFill>
                <a:schemeClr val="dk2"/>
              </a:solidFill>
              <a:latin typeface="Raleway SemiBold"/>
              <a:ea typeface="Raleway SemiBold"/>
              <a:cs typeface="Raleway SemiBold"/>
              <a:sym typeface="Raleway SemiBold"/>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7. Odds</a:t>
            </a:r>
            <a:endParaRPr b="0" i="0" sz="1400" u="none" cap="none" strike="noStrike">
              <a:solidFill>
                <a:schemeClr val="dk2"/>
              </a:solidFill>
              <a:latin typeface="Raleway SemiBold"/>
              <a:ea typeface="Raleway SemiBold"/>
              <a:cs typeface="Raleway SemiBold"/>
              <a:sym typeface="Raleway SemiBold"/>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8. Jockey</a:t>
            </a:r>
            <a:endParaRPr b="0" i="0" sz="1400" u="none" cap="none" strike="noStrike">
              <a:solidFill>
                <a:schemeClr val="dk2"/>
              </a:solidFill>
              <a:latin typeface="Raleway SemiBold"/>
              <a:ea typeface="Raleway SemiBold"/>
              <a:cs typeface="Raleway SemiBold"/>
              <a:sym typeface="Raleway SemiBold"/>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9. Race Course Types - Hurdle Surfaces, Turf and Dirt</a:t>
            </a:r>
            <a:endParaRPr b="0" i="0" sz="1400" u="none" cap="none" strike="noStrike">
              <a:solidFill>
                <a:schemeClr val="dk2"/>
              </a:solidFill>
              <a:latin typeface="Raleway SemiBold"/>
              <a:ea typeface="Raleway SemiBold"/>
              <a:cs typeface="Raleway SemiBold"/>
              <a:sym typeface="Raleway SemiBold"/>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aleway SemiBold"/>
                <a:ea typeface="Raleway SemiBold"/>
                <a:cs typeface="Raleway SemiBold"/>
                <a:sym typeface="Raleway SemiBold"/>
              </a:rPr>
              <a:t>10. Track Conditions - Muddy, Sloppy, Firm, Yielding</a:t>
            </a:r>
            <a:endParaRPr b="0" i="0" sz="1400" u="none" cap="none" strike="noStrike">
              <a:solidFill>
                <a:schemeClr val="dk2"/>
              </a:solidFill>
              <a:latin typeface="Raleway SemiBold"/>
              <a:ea typeface="Raleway SemiBold"/>
              <a:cs typeface="Raleway SemiBold"/>
              <a:sym typeface="Raleway SemiBold"/>
            </a:endParaRPr>
          </a:p>
          <a:p>
            <a:pPr indent="0" lvl="0" marL="45720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100"/>
              <a:buFont typeface="Arial"/>
              <a:buNone/>
            </a:pPr>
            <a:r>
              <a:rPr b="0" i="0" lang="en" sz="1100" u="none" cap="none" strike="noStrike">
                <a:solidFill>
                  <a:schemeClr val="dk2"/>
                </a:solidFill>
                <a:latin typeface="Arial"/>
                <a:ea typeface="Arial"/>
                <a:cs typeface="Arial"/>
                <a:sym typeface="Arial"/>
              </a:rPr>
              <a:t>		</a:t>
            </a:r>
            <a:endParaRPr b="0" i="0" sz="11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Raleway SemiBold"/>
              <a:ea typeface="Raleway SemiBold"/>
              <a:cs typeface="Raleway SemiBold"/>
              <a:sym typeface="Raleway SemiBo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
          <p:cNvSpPr txBox="1"/>
          <p:nvPr>
            <p:ph type="title"/>
          </p:nvPr>
        </p:nvSpPr>
        <p:spPr>
          <a:xfrm>
            <a:off x="364325" y="575950"/>
            <a:ext cx="83574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EDA</a:t>
            </a:r>
            <a:endParaRPr/>
          </a:p>
        </p:txBody>
      </p:sp>
      <p:pic>
        <p:nvPicPr>
          <p:cNvPr id="100" name="Google Shape;100;p5"/>
          <p:cNvPicPr preferRelativeResize="0"/>
          <p:nvPr/>
        </p:nvPicPr>
        <p:blipFill rotWithShape="1">
          <a:blip r:embed="rId3">
            <a:alphaModFix/>
          </a:blip>
          <a:srcRect b="0" l="0" r="0" t="0"/>
          <a:stretch/>
        </p:blipFill>
        <p:spPr>
          <a:xfrm>
            <a:off x="6085700" y="1346313"/>
            <a:ext cx="3000375" cy="2330398"/>
          </a:xfrm>
          <a:prstGeom prst="rect">
            <a:avLst/>
          </a:prstGeom>
          <a:noFill/>
          <a:ln>
            <a:noFill/>
          </a:ln>
        </p:spPr>
      </p:pic>
      <p:pic>
        <p:nvPicPr>
          <p:cNvPr id="101" name="Google Shape;101;p5"/>
          <p:cNvPicPr preferRelativeResize="0"/>
          <p:nvPr/>
        </p:nvPicPr>
        <p:blipFill rotWithShape="1">
          <a:blip r:embed="rId4">
            <a:alphaModFix/>
          </a:blip>
          <a:srcRect b="0" l="0" r="0" t="0"/>
          <a:stretch/>
        </p:blipFill>
        <p:spPr>
          <a:xfrm>
            <a:off x="52000" y="1358975"/>
            <a:ext cx="3019425" cy="2305050"/>
          </a:xfrm>
          <a:prstGeom prst="rect">
            <a:avLst/>
          </a:prstGeom>
          <a:noFill/>
          <a:ln>
            <a:noFill/>
          </a:ln>
        </p:spPr>
      </p:pic>
      <p:sp>
        <p:nvSpPr>
          <p:cNvPr id="102" name="Google Shape;102;p5"/>
          <p:cNvSpPr txBox="1"/>
          <p:nvPr/>
        </p:nvSpPr>
        <p:spPr>
          <a:xfrm>
            <a:off x="214275" y="3557575"/>
            <a:ext cx="2786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D - Dirt</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T - Turf</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I - Inner Turf</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O - Outer Turf</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03" name="Google Shape;103;p5"/>
          <p:cNvSpPr txBox="1"/>
          <p:nvPr/>
        </p:nvSpPr>
        <p:spPr>
          <a:xfrm>
            <a:off x="3257550" y="3557575"/>
            <a:ext cx="2943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FT - Fast Track</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SY - Sloppy</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M - Muddy</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GD - Good</a:t>
            </a:r>
            <a:endParaRPr b="0" i="0" sz="1400" u="none" cap="none" strike="noStrike">
              <a:solidFill>
                <a:srgbClr val="000000"/>
              </a:solidFill>
              <a:latin typeface="Lato"/>
              <a:ea typeface="Lato"/>
              <a:cs typeface="Lato"/>
              <a:sym typeface="Lato"/>
            </a:endParaRPr>
          </a:p>
        </p:txBody>
      </p:sp>
      <p:pic>
        <p:nvPicPr>
          <p:cNvPr id="104" name="Google Shape;104;p5"/>
          <p:cNvPicPr preferRelativeResize="0"/>
          <p:nvPr/>
        </p:nvPicPr>
        <p:blipFill rotWithShape="1">
          <a:blip r:embed="rId5">
            <a:alphaModFix/>
          </a:blip>
          <a:srcRect b="0" l="0" r="0" t="0"/>
          <a:stretch/>
        </p:blipFill>
        <p:spPr>
          <a:xfrm>
            <a:off x="3078363" y="1363750"/>
            <a:ext cx="3000375" cy="2295525"/>
          </a:xfrm>
          <a:prstGeom prst="rect">
            <a:avLst/>
          </a:prstGeom>
          <a:noFill/>
          <a:ln>
            <a:noFill/>
          </a:ln>
        </p:spPr>
      </p:pic>
      <p:sp>
        <p:nvSpPr>
          <p:cNvPr id="105" name="Google Shape;105;p5"/>
          <p:cNvSpPr txBox="1"/>
          <p:nvPr/>
        </p:nvSpPr>
        <p:spPr>
          <a:xfrm>
            <a:off x="6311500" y="3654025"/>
            <a:ext cx="2604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CLM - Claiming</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MSW - Maiden Special Weight</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STK - Stakes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6"/>
          <p:cNvPicPr preferRelativeResize="0"/>
          <p:nvPr/>
        </p:nvPicPr>
        <p:blipFill rotWithShape="1">
          <a:blip r:embed="rId3">
            <a:alphaModFix/>
          </a:blip>
          <a:srcRect b="0" l="0" r="64974" t="0"/>
          <a:stretch/>
        </p:blipFill>
        <p:spPr>
          <a:xfrm>
            <a:off x="152425" y="1012775"/>
            <a:ext cx="2762250" cy="2168500"/>
          </a:xfrm>
          <a:prstGeom prst="rect">
            <a:avLst/>
          </a:prstGeom>
          <a:noFill/>
          <a:ln>
            <a:noFill/>
          </a:ln>
        </p:spPr>
      </p:pic>
      <p:pic>
        <p:nvPicPr>
          <p:cNvPr id="111" name="Google Shape;111;p6"/>
          <p:cNvPicPr preferRelativeResize="0"/>
          <p:nvPr/>
        </p:nvPicPr>
        <p:blipFill rotWithShape="1">
          <a:blip r:embed="rId3">
            <a:alphaModFix/>
          </a:blip>
          <a:srcRect b="0" l="33013" r="31729" t="0"/>
          <a:stretch/>
        </p:blipFill>
        <p:spPr>
          <a:xfrm>
            <a:off x="3091163" y="1012775"/>
            <a:ext cx="2972335" cy="2310300"/>
          </a:xfrm>
          <a:prstGeom prst="rect">
            <a:avLst/>
          </a:prstGeom>
          <a:noFill/>
          <a:ln>
            <a:noFill/>
          </a:ln>
        </p:spPr>
      </p:pic>
      <p:pic>
        <p:nvPicPr>
          <p:cNvPr id="112" name="Google Shape;112;p6"/>
          <p:cNvPicPr preferRelativeResize="0"/>
          <p:nvPr/>
        </p:nvPicPr>
        <p:blipFill rotWithShape="1">
          <a:blip r:embed="rId3">
            <a:alphaModFix/>
          </a:blip>
          <a:srcRect b="0" l="66345" r="0" t="0"/>
          <a:stretch/>
        </p:blipFill>
        <p:spPr>
          <a:xfrm>
            <a:off x="6063500" y="1012776"/>
            <a:ext cx="2837250" cy="2310300"/>
          </a:xfrm>
          <a:prstGeom prst="rect">
            <a:avLst/>
          </a:prstGeom>
          <a:noFill/>
          <a:ln>
            <a:noFill/>
          </a:ln>
        </p:spPr>
      </p:pic>
      <p:sp>
        <p:nvSpPr>
          <p:cNvPr id="113" name="Google Shape;113;p6"/>
          <p:cNvSpPr txBox="1"/>
          <p:nvPr/>
        </p:nvSpPr>
        <p:spPr>
          <a:xfrm>
            <a:off x="244650" y="3461050"/>
            <a:ext cx="865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Medium"/>
                <a:ea typeface="Raleway Medium"/>
                <a:cs typeface="Raleway Medium"/>
                <a:sym typeface="Raleway Medium"/>
              </a:rPr>
              <a:t>Scatterplots of the racing track at the 3 locations, Aqueduct(AQU), Belmont(BEL) and Saratoga(SAR)</a:t>
            </a:r>
            <a:endParaRPr b="0" i="0" sz="1400" u="none" cap="none" strike="noStrike">
              <a:solidFill>
                <a:srgbClr val="000000"/>
              </a:solidFill>
              <a:latin typeface="Raleway Medium"/>
              <a:ea typeface="Raleway Medium"/>
              <a:cs typeface="Raleway Medium"/>
              <a:sym typeface="Raleway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7"/>
          <p:cNvPicPr preferRelativeResize="0"/>
          <p:nvPr/>
        </p:nvPicPr>
        <p:blipFill rotWithShape="1">
          <a:blip r:embed="rId3">
            <a:alphaModFix/>
          </a:blip>
          <a:srcRect b="-25439" l="0" r="-5395" t="0"/>
          <a:stretch/>
        </p:blipFill>
        <p:spPr>
          <a:xfrm>
            <a:off x="132650" y="465225"/>
            <a:ext cx="6339150" cy="2480450"/>
          </a:xfrm>
          <a:prstGeom prst="rect">
            <a:avLst/>
          </a:prstGeom>
          <a:noFill/>
          <a:ln>
            <a:noFill/>
          </a:ln>
        </p:spPr>
      </p:pic>
      <p:pic>
        <p:nvPicPr>
          <p:cNvPr id="119" name="Google Shape;119;p7"/>
          <p:cNvPicPr preferRelativeResize="0"/>
          <p:nvPr/>
        </p:nvPicPr>
        <p:blipFill rotWithShape="1">
          <a:blip r:embed="rId4">
            <a:alphaModFix/>
          </a:blip>
          <a:srcRect b="0" l="0" r="0" t="0"/>
          <a:stretch/>
        </p:blipFill>
        <p:spPr>
          <a:xfrm>
            <a:off x="132650" y="2740475"/>
            <a:ext cx="6057825" cy="1986025"/>
          </a:xfrm>
          <a:prstGeom prst="rect">
            <a:avLst/>
          </a:prstGeom>
          <a:noFill/>
          <a:ln>
            <a:noFill/>
          </a:ln>
        </p:spPr>
      </p:pic>
      <p:sp>
        <p:nvSpPr>
          <p:cNvPr id="120" name="Google Shape;120;p7"/>
          <p:cNvSpPr txBox="1"/>
          <p:nvPr/>
        </p:nvSpPr>
        <p:spPr>
          <a:xfrm>
            <a:off x="6190475" y="903725"/>
            <a:ext cx="2519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Medium"/>
                <a:ea typeface="Raleway Medium"/>
                <a:cs typeface="Raleway Medium"/>
                <a:sym typeface="Raleway Medium"/>
              </a:rPr>
              <a:t>Scatterplot of the trajectory followed by the winner and runner-up horse at the finish line.</a:t>
            </a:r>
            <a:endParaRPr b="0" i="0" sz="1400" u="none" cap="none" strike="noStrike">
              <a:solidFill>
                <a:srgbClr val="000000"/>
              </a:solidFill>
              <a:latin typeface="Raleway Medium"/>
              <a:ea typeface="Raleway Medium"/>
              <a:cs typeface="Raleway Medium"/>
              <a:sym typeface="Raleway Medium"/>
            </a:endParaRPr>
          </a:p>
        </p:txBody>
      </p:sp>
      <p:sp>
        <p:nvSpPr>
          <p:cNvPr id="121" name="Google Shape;121;p7"/>
          <p:cNvSpPr txBox="1"/>
          <p:nvPr/>
        </p:nvSpPr>
        <p:spPr>
          <a:xfrm>
            <a:off x="6258750" y="3316850"/>
            <a:ext cx="2346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Medium"/>
                <a:ea typeface="Raleway Medium"/>
                <a:cs typeface="Raleway Medium"/>
                <a:sym typeface="Raleway Medium"/>
              </a:rPr>
              <a:t>Close up of the first horse overtaking the second.</a:t>
            </a:r>
            <a:endParaRPr b="0" i="0" sz="1400" u="none" cap="none" strike="noStrike">
              <a:solidFill>
                <a:srgbClr val="000000"/>
              </a:solidFill>
              <a:latin typeface="Raleway Medium"/>
              <a:ea typeface="Raleway Medium"/>
              <a:cs typeface="Raleway Medium"/>
              <a:sym typeface="Raleway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8"/>
          <p:cNvPicPr preferRelativeResize="0"/>
          <p:nvPr/>
        </p:nvPicPr>
        <p:blipFill rotWithShape="1">
          <a:blip r:embed="rId3">
            <a:alphaModFix/>
          </a:blip>
          <a:srcRect b="0" l="0" r="0" t="0"/>
          <a:stretch/>
        </p:blipFill>
        <p:spPr>
          <a:xfrm>
            <a:off x="374423" y="518438"/>
            <a:ext cx="4892800" cy="4010475"/>
          </a:xfrm>
          <a:prstGeom prst="rect">
            <a:avLst/>
          </a:prstGeom>
          <a:noFill/>
          <a:ln>
            <a:noFill/>
          </a:ln>
        </p:spPr>
      </p:pic>
      <p:sp>
        <p:nvSpPr>
          <p:cNvPr id="127" name="Google Shape;127;p8"/>
          <p:cNvSpPr txBox="1"/>
          <p:nvPr/>
        </p:nvSpPr>
        <p:spPr>
          <a:xfrm>
            <a:off x="5624200" y="692200"/>
            <a:ext cx="31245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300" u="none" cap="none" strike="noStrike">
                <a:solidFill>
                  <a:srgbClr val="212121"/>
                </a:solidFill>
                <a:highlight>
                  <a:srgbClr val="FFFFFF"/>
                </a:highlight>
                <a:latin typeface="Raleway Medium"/>
                <a:ea typeface="Raleway Medium"/>
                <a:cs typeface="Raleway Medium"/>
                <a:sym typeface="Raleway Medium"/>
              </a:rPr>
              <a:t>Correlation heat map of chosen relevant attributes.</a:t>
            </a:r>
            <a:endParaRPr b="0" i="0" sz="1300" u="none" cap="none" strike="noStrike">
              <a:solidFill>
                <a:srgbClr val="212121"/>
              </a:solidFill>
              <a:highlight>
                <a:srgbClr val="FFFFFF"/>
              </a:highlight>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200"/>
              <a:buFont typeface="Arial"/>
              <a:buNone/>
            </a:pPr>
            <a:r>
              <a:t/>
            </a:r>
            <a:endParaRPr b="0" i="0" sz="1300" u="none" cap="none" strike="noStrike">
              <a:solidFill>
                <a:srgbClr val="212121"/>
              </a:solidFill>
              <a:highlight>
                <a:srgbClr val="FFFFFF"/>
              </a:highlight>
              <a:latin typeface="Raleway Medium"/>
              <a:ea typeface="Raleway Medium"/>
              <a:cs typeface="Raleway Medium"/>
              <a:sym typeface="Raleway Medium"/>
            </a:endParaRPr>
          </a:p>
          <a:p>
            <a:pPr indent="0" lvl="0" marL="0" marR="0" rtl="0" algn="l">
              <a:lnSpc>
                <a:spcPct val="100000"/>
              </a:lnSpc>
              <a:spcBef>
                <a:spcPts val="0"/>
              </a:spcBef>
              <a:spcAft>
                <a:spcPts val="0"/>
              </a:spcAft>
              <a:buClr>
                <a:schemeClr val="dk2"/>
              </a:buClr>
              <a:buSzPts val="1100"/>
              <a:buFont typeface="Arial"/>
              <a:buNone/>
            </a:pPr>
            <a:r>
              <a:rPr b="0" i="0" lang="en" sz="1300" u="none" cap="none" strike="noStrike">
                <a:solidFill>
                  <a:srgbClr val="212121"/>
                </a:solidFill>
                <a:highlight>
                  <a:srgbClr val="FFFFFF"/>
                </a:highlight>
                <a:latin typeface="Raleway Medium"/>
                <a:ea typeface="Raleway Medium"/>
                <a:cs typeface="Raleway Medium"/>
                <a:sym typeface="Raleway Medium"/>
              </a:rPr>
              <a:t>Attributes that show high degree of correlation:</a:t>
            </a:r>
            <a:endParaRPr b="0" i="0" sz="1300" u="none" cap="none" strike="noStrike">
              <a:solidFill>
                <a:srgbClr val="212121"/>
              </a:solidFill>
              <a:highlight>
                <a:srgbClr val="FFFFFF"/>
              </a:highlight>
              <a:latin typeface="Raleway Medium"/>
              <a:ea typeface="Raleway Medium"/>
              <a:cs typeface="Raleway Medium"/>
              <a:sym typeface="Raleway Medium"/>
            </a:endParaRPr>
          </a:p>
          <a:p>
            <a:pPr indent="0" lvl="0" marL="0" marR="0" rtl="0" algn="l">
              <a:lnSpc>
                <a:spcPct val="100000"/>
              </a:lnSpc>
              <a:spcBef>
                <a:spcPts val="0"/>
              </a:spcBef>
              <a:spcAft>
                <a:spcPts val="0"/>
              </a:spcAft>
              <a:buClr>
                <a:schemeClr val="dk2"/>
              </a:buClr>
              <a:buSzPts val="1100"/>
              <a:buFont typeface="Arial"/>
              <a:buNone/>
            </a:pPr>
            <a:r>
              <a:rPr b="0" i="0" lang="en" sz="1300" u="none" cap="none" strike="noStrike">
                <a:solidFill>
                  <a:srgbClr val="212121"/>
                </a:solidFill>
                <a:highlight>
                  <a:srgbClr val="FFFFFF"/>
                </a:highlight>
                <a:latin typeface="Raleway Medium"/>
                <a:ea typeface="Raleway Medium"/>
                <a:cs typeface="Raleway Medium"/>
                <a:sym typeface="Raleway Medium"/>
              </a:rPr>
              <a:t>course_type and run_up_distance = 0.43</a:t>
            </a:r>
            <a:endParaRPr b="0" i="0" sz="1300" u="none" cap="none" strike="noStrike">
              <a:solidFill>
                <a:srgbClr val="212121"/>
              </a:solidFill>
              <a:highlight>
                <a:srgbClr val="FFFFFF"/>
              </a:highlight>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200"/>
              <a:buFont typeface="Arial"/>
              <a:buNone/>
            </a:pPr>
            <a:r>
              <a:rPr b="0" i="0" lang="en" sz="1300" u="none" cap="none" strike="noStrike">
                <a:solidFill>
                  <a:srgbClr val="212121"/>
                </a:solidFill>
                <a:highlight>
                  <a:srgbClr val="FFFFFF"/>
                </a:highlight>
                <a:latin typeface="Raleway Medium"/>
                <a:ea typeface="Raleway Medium"/>
                <a:cs typeface="Raleway Medium"/>
                <a:sym typeface="Raleway Medium"/>
              </a:rPr>
              <a:t>purse and race_type = 0.42</a:t>
            </a:r>
            <a:endParaRPr b="0" i="0" sz="1500" u="none" cap="none" strike="noStrike">
              <a:solidFill>
                <a:srgbClr val="000000"/>
              </a:solidFill>
              <a:latin typeface="Raleway Medium"/>
              <a:ea typeface="Raleway Medium"/>
              <a:cs typeface="Raleway Medium"/>
              <a:sym typeface="Raleway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9"/>
          <p:cNvSpPr txBox="1"/>
          <p:nvPr>
            <p:ph type="title"/>
          </p:nvPr>
        </p:nvSpPr>
        <p:spPr>
          <a:xfrm>
            <a:off x="365325" y="575950"/>
            <a:ext cx="83565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Unsupervised Learning - Clustering</a:t>
            </a:r>
            <a:endParaRPr/>
          </a:p>
        </p:txBody>
      </p:sp>
      <p:sp>
        <p:nvSpPr>
          <p:cNvPr id="133" name="Google Shape;133;p9"/>
          <p:cNvSpPr txBox="1"/>
          <p:nvPr/>
        </p:nvSpPr>
        <p:spPr>
          <a:xfrm>
            <a:off x="461475" y="1249825"/>
            <a:ext cx="7825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0" lang="en" sz="1300" u="none" cap="none" strike="noStrike">
                <a:solidFill>
                  <a:srgbClr val="212121"/>
                </a:solidFill>
                <a:highlight>
                  <a:srgbClr val="FFFFFF"/>
                </a:highlight>
                <a:latin typeface="Raleway Medium"/>
                <a:ea typeface="Raleway Medium"/>
                <a:cs typeface="Raleway Medium"/>
                <a:sym typeface="Raleway Medium"/>
              </a:rPr>
              <a:t>The aim is to find any patterns/understand the racing data more.</a:t>
            </a:r>
            <a:endParaRPr i="0" sz="1300" u="none" cap="none" strike="noStrike">
              <a:solidFill>
                <a:srgbClr val="212121"/>
              </a:solidFill>
              <a:highlight>
                <a:srgbClr val="FFFFFF"/>
              </a:highlight>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200"/>
              <a:buFont typeface="Arial"/>
              <a:buNone/>
            </a:pPr>
            <a:r>
              <a:rPr i="0" lang="en" sz="1300" u="none" cap="none" strike="noStrike">
                <a:solidFill>
                  <a:srgbClr val="212121"/>
                </a:solidFill>
                <a:highlight>
                  <a:srgbClr val="FFFFFF"/>
                </a:highlight>
                <a:latin typeface="Raleway Medium"/>
                <a:ea typeface="Raleway Medium"/>
                <a:cs typeface="Raleway Medium"/>
                <a:sym typeface="Raleway Medium"/>
              </a:rPr>
              <a:t>K means clustering followed by agglomerative clustering(hierarchical clustering) is implemented.</a:t>
            </a:r>
            <a:endParaRPr i="0" sz="1500" u="none" cap="none" strike="noStrike">
              <a:solidFill>
                <a:srgbClr val="212121"/>
              </a:solidFill>
              <a:latin typeface="Raleway Medium"/>
              <a:ea typeface="Raleway Medium"/>
              <a:cs typeface="Raleway Medium"/>
              <a:sym typeface="Raleway Medium"/>
            </a:endParaRPr>
          </a:p>
        </p:txBody>
      </p:sp>
      <p:pic>
        <p:nvPicPr>
          <p:cNvPr id="134" name="Google Shape;134;p9"/>
          <p:cNvPicPr preferRelativeResize="0"/>
          <p:nvPr/>
        </p:nvPicPr>
        <p:blipFill rotWithShape="1">
          <a:blip r:embed="rId3">
            <a:alphaModFix/>
          </a:blip>
          <a:srcRect b="0" l="0" r="0" t="0"/>
          <a:stretch/>
        </p:blipFill>
        <p:spPr>
          <a:xfrm>
            <a:off x="152400" y="1956325"/>
            <a:ext cx="4991099" cy="2014275"/>
          </a:xfrm>
          <a:prstGeom prst="rect">
            <a:avLst/>
          </a:prstGeom>
          <a:noFill/>
          <a:ln>
            <a:noFill/>
          </a:ln>
        </p:spPr>
      </p:pic>
      <p:sp>
        <p:nvSpPr>
          <p:cNvPr id="135" name="Google Shape;135;p9"/>
          <p:cNvSpPr txBox="1"/>
          <p:nvPr/>
        </p:nvSpPr>
        <p:spPr>
          <a:xfrm>
            <a:off x="5316550" y="2086250"/>
            <a:ext cx="3405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Elbow plot for K means Clustering.</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Optimum value, K=6</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12121"/>
                </a:solidFill>
                <a:highlight>
                  <a:srgbClr val="FFFFFF"/>
                </a:highlight>
                <a:latin typeface="Raleway Medium"/>
                <a:ea typeface="Raleway Medium"/>
                <a:cs typeface="Raleway Medium"/>
                <a:sym typeface="Raleway Medium"/>
              </a:rPr>
              <a:t>The graph is a oscillating a bit until 5 clusters.</a:t>
            </a:r>
            <a:endParaRPr b="0" i="0" sz="1600" u="none" cap="none" strike="noStrike">
              <a:solidFill>
                <a:srgbClr val="000000"/>
              </a:solidFill>
              <a:latin typeface="Raleway Medium"/>
              <a:ea typeface="Raleway Medium"/>
              <a:cs typeface="Raleway Medium"/>
              <a:sym typeface="Raleway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